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9" r:id="rId2"/>
    <p:sldMasterId id="2147483687" r:id="rId3"/>
    <p:sldMasterId id="2147483675" r:id="rId4"/>
  </p:sldMasterIdLst>
  <p:notesMasterIdLst>
    <p:notesMasterId r:id="rId106"/>
  </p:notesMasterIdLst>
  <p:sldIdLst>
    <p:sldId id="388" r:id="rId5"/>
    <p:sldId id="484" r:id="rId6"/>
    <p:sldId id="454" r:id="rId7"/>
    <p:sldId id="486" r:id="rId8"/>
    <p:sldId id="487" r:id="rId9"/>
    <p:sldId id="488" r:id="rId10"/>
    <p:sldId id="489" r:id="rId11"/>
    <p:sldId id="490" r:id="rId12"/>
    <p:sldId id="491" r:id="rId13"/>
    <p:sldId id="492" r:id="rId14"/>
    <p:sldId id="493" r:id="rId15"/>
    <p:sldId id="494" r:id="rId16"/>
    <p:sldId id="495" r:id="rId17"/>
    <p:sldId id="496" r:id="rId18"/>
    <p:sldId id="497" r:id="rId19"/>
    <p:sldId id="498" r:id="rId20"/>
    <p:sldId id="499" r:id="rId21"/>
    <p:sldId id="500" r:id="rId22"/>
    <p:sldId id="501" r:id="rId23"/>
    <p:sldId id="502" r:id="rId24"/>
    <p:sldId id="503" r:id="rId25"/>
    <p:sldId id="504" r:id="rId26"/>
    <p:sldId id="505" r:id="rId27"/>
    <p:sldId id="506" r:id="rId28"/>
    <p:sldId id="507" r:id="rId29"/>
    <p:sldId id="508" r:id="rId30"/>
    <p:sldId id="509" r:id="rId31"/>
    <p:sldId id="510" r:id="rId32"/>
    <p:sldId id="511" r:id="rId33"/>
    <p:sldId id="512" r:id="rId34"/>
    <p:sldId id="513" r:id="rId35"/>
    <p:sldId id="514" r:id="rId36"/>
    <p:sldId id="515" r:id="rId37"/>
    <p:sldId id="516" r:id="rId38"/>
    <p:sldId id="517" r:id="rId39"/>
    <p:sldId id="518" r:id="rId40"/>
    <p:sldId id="519" r:id="rId41"/>
    <p:sldId id="520" r:id="rId42"/>
    <p:sldId id="521" r:id="rId43"/>
    <p:sldId id="522" r:id="rId44"/>
    <p:sldId id="523" r:id="rId45"/>
    <p:sldId id="524" r:id="rId46"/>
    <p:sldId id="525" r:id="rId47"/>
    <p:sldId id="526" r:id="rId48"/>
    <p:sldId id="527" r:id="rId49"/>
    <p:sldId id="528" r:id="rId50"/>
    <p:sldId id="529" r:id="rId51"/>
    <p:sldId id="530" r:id="rId52"/>
    <p:sldId id="531" r:id="rId53"/>
    <p:sldId id="532" r:id="rId54"/>
    <p:sldId id="533" r:id="rId55"/>
    <p:sldId id="534" r:id="rId56"/>
    <p:sldId id="535" r:id="rId57"/>
    <p:sldId id="536" r:id="rId58"/>
    <p:sldId id="537" r:id="rId59"/>
    <p:sldId id="538" r:id="rId60"/>
    <p:sldId id="539" r:id="rId61"/>
    <p:sldId id="540" r:id="rId62"/>
    <p:sldId id="541" r:id="rId63"/>
    <p:sldId id="542" r:id="rId64"/>
    <p:sldId id="543" r:id="rId65"/>
    <p:sldId id="544" r:id="rId66"/>
    <p:sldId id="545" r:id="rId67"/>
    <p:sldId id="546" r:id="rId68"/>
    <p:sldId id="547" r:id="rId69"/>
    <p:sldId id="548" r:id="rId70"/>
    <p:sldId id="549" r:id="rId71"/>
    <p:sldId id="550" r:id="rId72"/>
    <p:sldId id="551" r:id="rId73"/>
    <p:sldId id="552" r:id="rId74"/>
    <p:sldId id="553" r:id="rId75"/>
    <p:sldId id="554" r:id="rId76"/>
    <p:sldId id="555" r:id="rId77"/>
    <p:sldId id="556" r:id="rId78"/>
    <p:sldId id="557" r:id="rId79"/>
    <p:sldId id="558" r:id="rId80"/>
    <p:sldId id="559" r:id="rId81"/>
    <p:sldId id="560" r:id="rId82"/>
    <p:sldId id="561" r:id="rId83"/>
    <p:sldId id="562" r:id="rId84"/>
    <p:sldId id="563" r:id="rId85"/>
    <p:sldId id="564" r:id="rId86"/>
    <p:sldId id="565" r:id="rId87"/>
    <p:sldId id="566" r:id="rId88"/>
    <p:sldId id="567" r:id="rId89"/>
    <p:sldId id="568" r:id="rId90"/>
    <p:sldId id="569" r:id="rId91"/>
    <p:sldId id="570" r:id="rId92"/>
    <p:sldId id="571" r:id="rId93"/>
    <p:sldId id="572" r:id="rId94"/>
    <p:sldId id="573" r:id="rId95"/>
    <p:sldId id="574" r:id="rId96"/>
    <p:sldId id="575" r:id="rId97"/>
    <p:sldId id="576" r:id="rId98"/>
    <p:sldId id="577" r:id="rId99"/>
    <p:sldId id="578" r:id="rId100"/>
    <p:sldId id="579" r:id="rId101"/>
    <p:sldId id="580" r:id="rId102"/>
    <p:sldId id="581" r:id="rId103"/>
    <p:sldId id="582" r:id="rId104"/>
    <p:sldId id="485" r:id="rId105"/>
  </p:sldIdLst>
  <p:sldSz cx="12192000" cy="6858000"/>
  <p:notesSz cx="6858000" cy="9144000"/>
  <p:embeddedFontLst>
    <p:embeddedFont>
      <p:font typeface="Bodoni MT Black" panose="02070A03080606020203" pitchFamily="18" charset="0"/>
      <p:bold r:id="rId107"/>
      <p:boldItalic r:id="rId108"/>
    </p:embeddedFont>
    <p:embeddedFont>
      <p:font typeface="Tempus Sans ITC" panose="04020404030D07020202" pitchFamily="82" charset="0"/>
      <p:regular r:id="rId109"/>
    </p:embeddedFont>
    <p:embeddedFont>
      <p:font typeface="Calibri Light" panose="020F0302020204030204" pitchFamily="34" charset="0"/>
      <p:regular r:id="rId110"/>
      <p:italic r:id="rId111"/>
    </p:embeddedFont>
    <p:embeddedFont>
      <p:font typeface="Microsoft JhengHei UI" panose="020B0604030504040204" pitchFamily="34" charset="-120"/>
      <p:regular r:id="rId112"/>
      <p:bold r:id="rId113"/>
    </p:embeddedFont>
    <p:embeddedFont>
      <p:font typeface="长城特粗宋体" panose="02010609010101010101"/>
      <p:regular r:id="rId114"/>
    </p:embeddedFont>
    <p:embeddedFont>
      <p:font typeface="微软雅黑" panose="020B0503020204020204" pitchFamily="34" charset="-122"/>
      <p:regular r:id="rId115"/>
      <p:bold r:id="rId116"/>
    </p:embeddedFont>
    <p:embeddedFont>
      <p:font typeface="Calibri" panose="020F0502020204030204" pitchFamily="34" charset="0"/>
      <p:regular r:id="rId117"/>
      <p:bold r:id="rId118"/>
      <p:italic r:id="rId119"/>
      <p:boldItalic r:id="rId120"/>
    </p:embeddedFont>
    <p:embeddedFont>
      <p:font typeface="幼圆" panose="02010509060101010101" pitchFamily="49" charset="-122"/>
      <p:regular r:id="rId121"/>
    </p:embeddedFont>
    <p:embeddedFont>
      <p:font typeface="方正粗宋简体" panose="02010600030101010101" charset="-122"/>
      <p:regular r:id="rId122"/>
    </p:embeddedFont>
    <p:embeddedFont>
      <p:font typeface="方正粗倩简体" panose="02010600030101010101" charset="-122"/>
      <p:regular r:id="rId12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57DA638-283E-40F1-9EF1-0BFD25C8B268}">
          <p14:sldIdLst>
            <p14:sldId id="388"/>
            <p14:sldId id="484"/>
            <p14:sldId id="454"/>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528"/>
            <p14:sldId id="529"/>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 id="560"/>
            <p14:sldId id="561"/>
            <p14:sldId id="562"/>
            <p14:sldId id="563"/>
            <p14:sldId id="564"/>
            <p14:sldId id="565"/>
            <p14:sldId id="566"/>
            <p14:sldId id="567"/>
            <p14:sldId id="568"/>
            <p14:sldId id="569"/>
            <p14:sldId id="570"/>
            <p14:sldId id="571"/>
            <p14:sldId id="572"/>
            <p14:sldId id="573"/>
            <p14:sldId id="574"/>
            <p14:sldId id="575"/>
            <p14:sldId id="576"/>
            <p14:sldId id="577"/>
            <p14:sldId id="578"/>
            <p14:sldId id="579"/>
            <p14:sldId id="580"/>
            <p14:sldId id="581"/>
            <p14:sldId id="582"/>
            <p14:sldId id="485"/>
          </p14:sldIdLst>
        </p14:section>
      </p14:sectionLst>
    </p:ext>
    <p:ext uri="{EFAFB233-063F-42B5-8137-9DF3F51BA10A}">
      <p15:sldGuideLst xmlns:p15="http://schemas.microsoft.com/office/powerpoint/2012/main">
        <p15:guide id="1" orient="horz" pos="1774" userDrawn="1">
          <p15:clr>
            <a:srgbClr val="A4A3A4"/>
          </p15:clr>
        </p15:guide>
        <p15:guide id="2" pos="483" userDrawn="1">
          <p15:clr>
            <a:srgbClr val="A4A3A4"/>
          </p15:clr>
        </p15:guide>
        <p15:guide id="3" pos="1049">
          <p15:clr>
            <a:srgbClr val="A4A3A4"/>
          </p15:clr>
        </p15:guide>
        <p15:guide id="4" pos="70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85106"/>
    <a:srgbClr val="EF3B03"/>
    <a:srgbClr val="5B9BD5"/>
    <a:srgbClr val="007A62"/>
    <a:srgbClr val="FFFFFF"/>
    <a:srgbClr val="F5F5F5"/>
    <a:srgbClr val="FA6A2A"/>
    <a:srgbClr val="FB7F47"/>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88" autoAdjust="0"/>
    <p:restoredTop sz="94660"/>
  </p:normalViewPr>
  <p:slideViewPr>
    <p:cSldViewPr snapToGrid="0">
      <p:cViewPr varScale="1">
        <p:scale>
          <a:sx n="114" d="100"/>
          <a:sy n="114" d="100"/>
        </p:scale>
        <p:origin x="108" y="120"/>
      </p:cViewPr>
      <p:guideLst>
        <p:guide orient="horz" pos="1774"/>
        <p:guide pos="483"/>
        <p:guide pos="1049"/>
        <p:guide pos="702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font" Target="fonts/font11.fntdata"/><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font" Target="fonts/font6.fntdata"/><Relationship Id="rId16" Type="http://schemas.openxmlformats.org/officeDocument/2006/relationships/slide" Target="slides/slide12.xml"/><Relationship Id="rId107" Type="http://schemas.openxmlformats.org/officeDocument/2006/relationships/font" Target="fonts/font1.fntdata"/><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font" Target="fonts/font17.fntdata"/><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font" Target="fonts/font7.fntdata"/><Relationship Id="rId118" Type="http://schemas.openxmlformats.org/officeDocument/2006/relationships/font" Target="fonts/font12.fntdata"/><Relationship Id="rId12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font" Target="fonts/font15.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font" Target="fonts/font2.fntdata"/><Relationship Id="rId116" Type="http://schemas.openxmlformats.org/officeDocument/2006/relationships/font" Target="fonts/font10.fntdata"/><Relationship Id="rId124"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notesMaster" Target="notesMasters/notesMaster1.xml"/><Relationship Id="rId114" Type="http://schemas.openxmlformats.org/officeDocument/2006/relationships/font" Target="fonts/font8.fntdata"/><Relationship Id="rId119" Type="http://schemas.openxmlformats.org/officeDocument/2006/relationships/font" Target="fonts/font13.fntdata"/><Relationship Id="rId12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font" Target="fonts/font16.fntdata"/><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3.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font" Target="fonts/font14.fntdata"/><Relationship Id="rId125"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font" Target="fonts/font4.fntdata"/><Relationship Id="rId115" Type="http://schemas.openxmlformats.org/officeDocument/2006/relationships/font" Target="fonts/font9.fntdata"/><Relationship Id="rId61" Type="http://schemas.openxmlformats.org/officeDocument/2006/relationships/slide" Target="slides/slide57.xml"/><Relationship Id="rId82" Type="http://schemas.openxmlformats.org/officeDocument/2006/relationships/slide" Target="slides/slide7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72E161-F16B-4ED7-88E8-E36A99B2F02D}" type="datetimeFigureOut">
              <a:rPr lang="zh-CN" altLang="en-US" smtClean="0"/>
              <a:t>2018/5/2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847A52-7C44-4859-8FB8-44CAB9899CC4}" type="slidenum">
              <a:rPr lang="zh-CN" altLang="en-US" smtClean="0"/>
              <a:t>‹#›</a:t>
            </a:fld>
            <a:endParaRPr lang="zh-CN" altLang="en-US"/>
          </a:p>
        </p:txBody>
      </p:sp>
    </p:spTree>
    <p:extLst>
      <p:ext uri="{BB962C8B-B14F-4D97-AF65-F5344CB8AC3E}">
        <p14:creationId xmlns:p14="http://schemas.microsoft.com/office/powerpoint/2010/main" val="1728990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E33D186-CE35-4F0B-980D-0E6AE170A296}" type="slidenum">
              <a:rPr lang="zh-CN" altLang="en-US" smtClean="0"/>
              <a:t>3</a:t>
            </a:fld>
            <a:endParaRPr lang="zh-CN" altLang="en-US"/>
          </a:p>
        </p:txBody>
      </p:sp>
    </p:spTree>
    <p:extLst>
      <p:ext uri="{BB962C8B-B14F-4D97-AF65-F5344CB8AC3E}">
        <p14:creationId xmlns:p14="http://schemas.microsoft.com/office/powerpoint/2010/main" val="854944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173069-5AC8-4A27-9317-9375FE9D7833}"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Tree>
    <p:extLst>
      <p:ext uri="{BB962C8B-B14F-4D97-AF65-F5344CB8AC3E}">
        <p14:creationId xmlns:p14="http://schemas.microsoft.com/office/powerpoint/2010/main" val="41643905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48F183-7180-4F03-B072-C2730F38846A}"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2125796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9D91B2C-91E1-4E53-ADB5-0D088B53E805}"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1294062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766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2" name="图片 21"/>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0532" y="1"/>
            <a:ext cx="12193587" cy="6856412"/>
          </a:xfrm>
          <a:prstGeom prst="rect">
            <a:avLst/>
          </a:prstGeom>
        </p:spPr>
      </p:pic>
      <p:pic>
        <p:nvPicPr>
          <p:cNvPr id="3" name="Picture 2" descr="E:\计算机网络\计算机网络教材资料\高教社图标4.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072331" y="6181446"/>
            <a:ext cx="2784309" cy="51594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a:xfrm>
            <a:off x="204199" y="6302499"/>
            <a:ext cx="3179075" cy="338554"/>
          </a:xfrm>
          <a:prstGeom prst="rect">
            <a:avLst/>
          </a:prstGeom>
        </p:spPr>
        <p:txBody>
          <a:bodyPr wrap="none">
            <a:spAutoFit/>
          </a:bodyPr>
          <a:lstStyle/>
          <a:p>
            <a:pPr lvl="0" fontAlgn="b">
              <a:spcBef>
                <a:spcPct val="0"/>
              </a:spcBef>
              <a:spcAft>
                <a:spcPct val="0"/>
              </a:spcAft>
            </a:pPr>
            <a:r>
              <a:rPr lang="zh-CN" altLang="en-US" sz="1600" dirty="0" smtClean="0">
                <a:solidFill>
                  <a:schemeClr val="bg1">
                    <a:lumMod val="50000"/>
                  </a:schemeClr>
                </a:solidFill>
                <a:latin typeface="微软雅黑" pitchFamily="34" charset="-122"/>
                <a:ea typeface="微软雅黑" pitchFamily="34" charset="-122"/>
                <a:cs typeface="Heiti SC Light"/>
              </a:rPr>
              <a:t>计算机网络技术基础 主编 阚宝朋</a:t>
            </a:r>
            <a:endParaRPr lang="en-US" altLang="zh-CN" sz="1600" dirty="0">
              <a:solidFill>
                <a:schemeClr val="bg1">
                  <a:lumMod val="50000"/>
                </a:schemeClr>
              </a:solidFill>
              <a:latin typeface="微软雅黑" pitchFamily="34" charset="-122"/>
              <a:ea typeface="微软雅黑" pitchFamily="34" charset="-122"/>
              <a:cs typeface="Heiti SC Light"/>
            </a:endParaRPr>
          </a:p>
        </p:txBody>
      </p:sp>
    </p:spTree>
    <p:extLst>
      <p:ext uri="{BB962C8B-B14F-4D97-AF65-F5344CB8AC3E}">
        <p14:creationId xmlns:p14="http://schemas.microsoft.com/office/powerpoint/2010/main" val="78275058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1500397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01978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22024766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9242780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6706440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292699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423C42-2E6C-43A0-9409-8657770E8191}"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矩形 5"/>
          <p:cNvSpPr/>
          <p:nvPr userDrawn="1"/>
        </p:nvSpPr>
        <p:spPr bwMode="auto">
          <a:xfrm>
            <a:off x="437021" y="1258646"/>
            <a:ext cx="11353360" cy="5217458"/>
          </a:xfrm>
          <a:prstGeom prst="rect">
            <a:avLst/>
          </a:prstGeom>
          <a:solidFill>
            <a:schemeClr val="bg1">
              <a:alpha val="40000"/>
            </a:schemeClr>
          </a:solidFill>
          <a:ln w="9525"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712788" rtl="0" eaLnBrk="0" fontAlgn="base" latinLnBrk="0" hangingPunct="0">
              <a:lnSpc>
                <a:spcPct val="100000"/>
              </a:lnSpc>
              <a:spcBef>
                <a:spcPct val="0"/>
              </a:spcBef>
              <a:spcAft>
                <a:spcPct val="0"/>
              </a:spcAft>
              <a:buClrTx/>
              <a:buSzTx/>
              <a:buFont typeface="Arial" pitchFamily="34" charset="0"/>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p:txBody>
      </p:sp>
      <p:sp>
        <p:nvSpPr>
          <p:cNvPr id="7" name="任意多边形 6"/>
          <p:cNvSpPr>
            <a:spLocks noChangeArrowheads="1"/>
          </p:cNvSpPr>
          <p:nvPr userDrawn="1"/>
        </p:nvSpPr>
        <p:spPr bwMode="auto">
          <a:xfrm>
            <a:off x="717658" y="96332"/>
            <a:ext cx="8712789" cy="680400"/>
          </a:xfrm>
          <a:custGeom>
            <a:avLst/>
            <a:gdLst>
              <a:gd name="connsiteX0" fmla="*/ 0 w 5962964"/>
              <a:gd name="connsiteY0" fmla="*/ 0 h 680400"/>
              <a:gd name="connsiteX1" fmla="*/ 5608104 w 5962964"/>
              <a:gd name="connsiteY1" fmla="*/ 0 h 680400"/>
              <a:gd name="connsiteX2" fmla="*/ 5612151 w 5962964"/>
              <a:gd name="connsiteY2" fmla="*/ 0 h 680400"/>
              <a:gd name="connsiteX3" fmla="*/ 5612151 w 5962964"/>
              <a:gd name="connsiteY3" fmla="*/ 7760 h 680400"/>
              <a:gd name="connsiteX4" fmla="*/ 5962964 w 5962964"/>
              <a:gd name="connsiteY4" fmla="*/ 680400 h 680400"/>
              <a:gd name="connsiteX5" fmla="*/ 5608104 w 5962964"/>
              <a:gd name="connsiteY5" fmla="*/ 680400 h 680400"/>
              <a:gd name="connsiteX6" fmla="*/ 5608104 w 5962964"/>
              <a:gd name="connsiteY6" fmla="*/ 678519 h 680400"/>
              <a:gd name="connsiteX7" fmla="*/ 0 w 5962964"/>
              <a:gd name="connsiteY7" fmla="*/ 678519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2964" h="680400">
                <a:moveTo>
                  <a:pt x="0" y="0"/>
                </a:moveTo>
                <a:lnTo>
                  <a:pt x="5608104" y="0"/>
                </a:lnTo>
                <a:lnTo>
                  <a:pt x="5612151" y="0"/>
                </a:lnTo>
                <a:lnTo>
                  <a:pt x="5612151" y="7760"/>
                </a:lnTo>
                <a:lnTo>
                  <a:pt x="5962964" y="680400"/>
                </a:lnTo>
                <a:lnTo>
                  <a:pt x="5608104" y="680400"/>
                </a:lnTo>
                <a:lnTo>
                  <a:pt x="5608104" y="678519"/>
                </a:lnTo>
                <a:lnTo>
                  <a:pt x="0" y="678519"/>
                </a:lnTo>
                <a:close/>
              </a:path>
            </a:pathLst>
          </a:custGeom>
          <a:solidFill>
            <a:srgbClr val="006BBC"/>
          </a:solidFill>
          <a:ln>
            <a:noFill/>
          </a:ln>
        </p:spPr>
        <p:txBody>
          <a:bodyPr wrap="square">
            <a:no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810" dirty="0">
                <a:solidFill>
                  <a:srgbClr val="FFFFFF"/>
                </a:solidFill>
                <a:latin typeface="方正粗宋简体" pitchFamily="65" charset="-122"/>
                <a:ea typeface="方正粗宋简体" pitchFamily="65" charset="-122"/>
              </a:rPr>
              <a:t>     </a:t>
            </a:r>
            <a:endParaRPr lang="en-US" altLang="zh-CN" sz="3810" dirty="0">
              <a:solidFill>
                <a:srgbClr val="FFFFFF"/>
              </a:solidFill>
              <a:latin typeface="方正粗宋简体" pitchFamily="65" charset="-122"/>
              <a:ea typeface="方正粗宋简体" pitchFamily="65" charset="-122"/>
              <a:sym typeface="微软雅黑" pitchFamily="34" charset="-122"/>
            </a:endParaRPr>
          </a:p>
        </p:txBody>
      </p:sp>
      <p:sp>
        <p:nvSpPr>
          <p:cNvPr id="8" name="椭圆 7"/>
          <p:cNvSpPr/>
          <p:nvPr userDrawn="1"/>
        </p:nvSpPr>
        <p:spPr bwMode="auto">
          <a:xfrm>
            <a:off x="-44857" y="-39111"/>
            <a:ext cx="963756" cy="951286"/>
          </a:xfrm>
          <a:prstGeom prst="ellipse">
            <a:avLst/>
          </a:prstGeom>
          <a:solidFill>
            <a:srgbClr val="F8F8F8"/>
          </a:solidFill>
          <a:ln>
            <a:solidFill>
              <a:srgbClr val="065192"/>
            </a:solidFill>
          </a:ln>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3130"/>
            <a:r>
              <a:rPr lang="en-US" altLang="zh-CN" sz="3810" dirty="0" smtClean="0">
                <a:solidFill>
                  <a:srgbClr val="0070C0"/>
                </a:solidFill>
                <a:latin typeface="Bodoni MT Black" pitchFamily="18" charset="0"/>
                <a:ea typeface="长城特粗宋体" pitchFamily="49" charset="-122"/>
              </a:rPr>
              <a:t>1</a:t>
            </a:r>
            <a:endParaRPr lang="zh-CN" altLang="en-US" sz="3810" dirty="0">
              <a:solidFill>
                <a:srgbClr val="0070C0"/>
              </a:solidFill>
              <a:latin typeface="Bodoni MT Black" pitchFamily="18" charset="0"/>
              <a:ea typeface="长城特粗宋体" pitchFamily="49" charset="-122"/>
            </a:endParaRPr>
          </a:p>
        </p:txBody>
      </p:sp>
      <p:sp>
        <p:nvSpPr>
          <p:cNvPr id="9" name="矩形 8"/>
          <p:cNvSpPr/>
          <p:nvPr userDrawn="1"/>
        </p:nvSpPr>
        <p:spPr>
          <a:xfrm>
            <a:off x="1037221" y="121315"/>
            <a:ext cx="2031325" cy="646331"/>
          </a:xfrm>
          <a:prstGeom prst="rect">
            <a:avLst/>
          </a:prstGeom>
        </p:spPr>
        <p:txBody>
          <a:bodyPr wrap="none">
            <a:spAutoFit/>
          </a:bodyPr>
          <a:lstStyle/>
          <a:p>
            <a:pPr>
              <a:defRPr/>
            </a:pPr>
            <a:r>
              <a:rPr lang="zh-CN" altLang="en-US" sz="3600" b="1" dirty="0" smtClean="0">
                <a:solidFill>
                  <a:schemeClr val="bg1"/>
                </a:solidFill>
                <a:latin typeface="微软雅黑" panose="020B0503020204020204" pitchFamily="34" charset="-122"/>
                <a:ea typeface="微软雅黑" panose="020B0503020204020204" pitchFamily="34" charset="-122"/>
              </a:rPr>
              <a:t>知识内容</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userDrawn="1"/>
        </p:nvCxnSpPr>
        <p:spPr bwMode="auto">
          <a:xfrm>
            <a:off x="819746" y="767646"/>
            <a:ext cx="11047931" cy="0"/>
          </a:xfrm>
          <a:prstGeom prst="line">
            <a:avLst/>
          </a:prstGeom>
          <a:solidFill>
            <a:srgbClr val="484849"/>
          </a:solidFill>
          <a:ln w="9525" cap="flat" cmpd="sng" algn="ctr">
            <a:solidFill>
              <a:srgbClr val="06519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六边形 10"/>
          <p:cNvSpPr/>
          <p:nvPr userDrawn="1"/>
        </p:nvSpPr>
        <p:spPr>
          <a:xfrm>
            <a:off x="11314055" y="431471"/>
            <a:ext cx="723015" cy="649269"/>
          </a:xfrm>
          <a:prstGeom prst="hexagon">
            <a:avLst/>
          </a:prstGeom>
          <a:solidFill>
            <a:srgbClr val="0070C0"/>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2800" dirty="0" smtClean="0">
                <a:solidFill>
                  <a:schemeClr val="bg1"/>
                </a:solidFill>
                <a:latin typeface="方正粗倩简体" panose="03000509000000000000" pitchFamily="65" charset="-122"/>
                <a:ea typeface="方正粗倩简体" panose="03000509000000000000" pitchFamily="65" charset="-122"/>
              </a:rPr>
              <a:t>教</a:t>
            </a:r>
            <a:endParaRPr lang="zh-CN" altLang="en-US" sz="2800" dirty="0">
              <a:solidFill>
                <a:schemeClr val="bg1"/>
              </a:solidFill>
              <a:latin typeface="方正粗倩简体" panose="03000509000000000000" pitchFamily="65" charset="-122"/>
              <a:ea typeface="方正粗倩简体" panose="03000509000000000000" pitchFamily="65" charset="-122"/>
            </a:endParaRPr>
          </a:p>
        </p:txBody>
      </p:sp>
    </p:spTree>
    <p:extLst>
      <p:ext uri="{BB962C8B-B14F-4D97-AF65-F5344CB8AC3E}">
        <p14:creationId xmlns:p14="http://schemas.microsoft.com/office/powerpoint/2010/main" val="202788552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9065361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10456418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6095828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27967704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10215268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4113036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30304433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13865394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27617634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4115515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D2BD9F5-989C-4B40-92AA-FD18A8413481}" type="datetime1">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149737415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964490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21636349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30728699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3166911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31213254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10628547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20551631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6151939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8112614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66365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71A544-EDEF-416D-B796-3F89C9BC73BA}" type="datetime1">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3668387361"/>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8009817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3752159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9942171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3188778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820492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33498266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3086837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CB3D1F1-E986-4393-88D2-4CF42CC0999E}" type="datetime1">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2462339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84209E-35C6-42ED-9006-36A9C92F91D7}" type="datetime1">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592790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AF64550-687E-4910-BEF1-041C6D709BC5}" type="datetime1">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
        <p:nvSpPr>
          <p:cNvPr id="5" name="矩形 4"/>
          <p:cNvSpPr/>
          <p:nvPr userDrawn="1"/>
        </p:nvSpPr>
        <p:spPr bwMode="auto">
          <a:xfrm>
            <a:off x="437021" y="1258646"/>
            <a:ext cx="11353360" cy="5217458"/>
          </a:xfrm>
          <a:prstGeom prst="rect">
            <a:avLst/>
          </a:prstGeom>
          <a:solidFill>
            <a:schemeClr val="bg1">
              <a:alpha val="40000"/>
            </a:schemeClr>
          </a:solidFill>
          <a:ln w="9525"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712788" rtl="0" eaLnBrk="0" fontAlgn="base" latinLnBrk="0" hangingPunct="0">
              <a:lnSpc>
                <a:spcPct val="100000"/>
              </a:lnSpc>
              <a:spcBef>
                <a:spcPct val="0"/>
              </a:spcBef>
              <a:spcAft>
                <a:spcPct val="0"/>
              </a:spcAft>
              <a:buClrTx/>
              <a:buSzTx/>
              <a:buFont typeface="Arial" pitchFamily="34" charset="0"/>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p:txBody>
      </p:sp>
      <p:sp>
        <p:nvSpPr>
          <p:cNvPr id="6" name="任意多边形 5"/>
          <p:cNvSpPr>
            <a:spLocks noChangeArrowheads="1"/>
          </p:cNvSpPr>
          <p:nvPr userDrawn="1"/>
        </p:nvSpPr>
        <p:spPr bwMode="auto">
          <a:xfrm>
            <a:off x="717658" y="96332"/>
            <a:ext cx="8712789" cy="680400"/>
          </a:xfrm>
          <a:custGeom>
            <a:avLst/>
            <a:gdLst>
              <a:gd name="connsiteX0" fmla="*/ 0 w 5962964"/>
              <a:gd name="connsiteY0" fmla="*/ 0 h 680400"/>
              <a:gd name="connsiteX1" fmla="*/ 5608104 w 5962964"/>
              <a:gd name="connsiteY1" fmla="*/ 0 h 680400"/>
              <a:gd name="connsiteX2" fmla="*/ 5612151 w 5962964"/>
              <a:gd name="connsiteY2" fmla="*/ 0 h 680400"/>
              <a:gd name="connsiteX3" fmla="*/ 5612151 w 5962964"/>
              <a:gd name="connsiteY3" fmla="*/ 7760 h 680400"/>
              <a:gd name="connsiteX4" fmla="*/ 5962964 w 5962964"/>
              <a:gd name="connsiteY4" fmla="*/ 680400 h 680400"/>
              <a:gd name="connsiteX5" fmla="*/ 5608104 w 5962964"/>
              <a:gd name="connsiteY5" fmla="*/ 680400 h 680400"/>
              <a:gd name="connsiteX6" fmla="*/ 5608104 w 5962964"/>
              <a:gd name="connsiteY6" fmla="*/ 678519 h 680400"/>
              <a:gd name="connsiteX7" fmla="*/ 0 w 5962964"/>
              <a:gd name="connsiteY7" fmla="*/ 678519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2964" h="680400">
                <a:moveTo>
                  <a:pt x="0" y="0"/>
                </a:moveTo>
                <a:lnTo>
                  <a:pt x="5608104" y="0"/>
                </a:lnTo>
                <a:lnTo>
                  <a:pt x="5612151" y="0"/>
                </a:lnTo>
                <a:lnTo>
                  <a:pt x="5612151" y="7760"/>
                </a:lnTo>
                <a:lnTo>
                  <a:pt x="5962964" y="680400"/>
                </a:lnTo>
                <a:lnTo>
                  <a:pt x="5608104" y="680400"/>
                </a:lnTo>
                <a:lnTo>
                  <a:pt x="5608104" y="678519"/>
                </a:lnTo>
                <a:lnTo>
                  <a:pt x="0" y="678519"/>
                </a:lnTo>
                <a:close/>
              </a:path>
            </a:pathLst>
          </a:custGeom>
          <a:solidFill>
            <a:srgbClr val="006BBC"/>
          </a:solidFill>
          <a:ln>
            <a:noFill/>
          </a:ln>
        </p:spPr>
        <p:txBody>
          <a:bodyPr wrap="square">
            <a:no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810" dirty="0">
                <a:solidFill>
                  <a:srgbClr val="FFFFFF"/>
                </a:solidFill>
                <a:latin typeface="方正粗宋简体" pitchFamily="65" charset="-122"/>
                <a:ea typeface="方正粗宋简体" pitchFamily="65" charset="-122"/>
              </a:rPr>
              <a:t>     </a:t>
            </a:r>
            <a:endParaRPr lang="en-US" altLang="zh-CN" sz="3810" dirty="0">
              <a:solidFill>
                <a:srgbClr val="FFFFFF"/>
              </a:solidFill>
              <a:latin typeface="方正粗宋简体" pitchFamily="65" charset="-122"/>
              <a:ea typeface="方正粗宋简体" pitchFamily="65" charset="-122"/>
              <a:sym typeface="微软雅黑" pitchFamily="34" charset="-122"/>
            </a:endParaRPr>
          </a:p>
        </p:txBody>
      </p:sp>
      <p:sp>
        <p:nvSpPr>
          <p:cNvPr id="7" name="椭圆 6"/>
          <p:cNvSpPr/>
          <p:nvPr userDrawn="1"/>
        </p:nvSpPr>
        <p:spPr bwMode="auto">
          <a:xfrm>
            <a:off x="-44857" y="-39111"/>
            <a:ext cx="963756" cy="951286"/>
          </a:xfrm>
          <a:prstGeom prst="ellipse">
            <a:avLst/>
          </a:prstGeom>
          <a:solidFill>
            <a:srgbClr val="F8F8F8"/>
          </a:solidFill>
          <a:ln>
            <a:solidFill>
              <a:srgbClr val="065192"/>
            </a:solidFill>
          </a:ln>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3130"/>
            <a:r>
              <a:rPr lang="en-US" altLang="zh-CN" sz="3810" dirty="0" smtClean="0">
                <a:solidFill>
                  <a:srgbClr val="0070C0"/>
                </a:solidFill>
                <a:latin typeface="Bodoni MT Black" pitchFamily="18" charset="0"/>
                <a:ea typeface="长城特粗宋体" pitchFamily="49" charset="-122"/>
              </a:rPr>
              <a:t>1</a:t>
            </a:r>
            <a:endParaRPr lang="zh-CN" altLang="en-US" sz="3810" dirty="0">
              <a:solidFill>
                <a:srgbClr val="0070C0"/>
              </a:solidFill>
              <a:latin typeface="Bodoni MT Black" pitchFamily="18" charset="0"/>
              <a:ea typeface="长城特粗宋体" pitchFamily="49" charset="-122"/>
            </a:endParaRPr>
          </a:p>
        </p:txBody>
      </p:sp>
      <p:sp>
        <p:nvSpPr>
          <p:cNvPr id="8" name="矩形 7"/>
          <p:cNvSpPr/>
          <p:nvPr userDrawn="1"/>
        </p:nvSpPr>
        <p:spPr>
          <a:xfrm>
            <a:off x="1037221" y="121315"/>
            <a:ext cx="2031325" cy="646331"/>
          </a:xfrm>
          <a:prstGeom prst="rect">
            <a:avLst/>
          </a:prstGeom>
        </p:spPr>
        <p:txBody>
          <a:bodyPr wrap="none">
            <a:spAutoFit/>
          </a:bodyPr>
          <a:lstStyle/>
          <a:p>
            <a:pPr>
              <a:defRPr/>
            </a:pPr>
            <a:r>
              <a:rPr lang="zh-CN" altLang="en-US" sz="3600" b="1" dirty="0" smtClean="0">
                <a:solidFill>
                  <a:schemeClr val="bg1"/>
                </a:solidFill>
                <a:latin typeface="微软雅黑" panose="020B0503020204020204" pitchFamily="34" charset="-122"/>
                <a:ea typeface="微软雅黑" panose="020B0503020204020204" pitchFamily="34" charset="-122"/>
              </a:rPr>
              <a:t>知识内容</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userDrawn="1"/>
        </p:nvCxnSpPr>
        <p:spPr bwMode="auto">
          <a:xfrm>
            <a:off x="819746" y="767646"/>
            <a:ext cx="11047931" cy="0"/>
          </a:xfrm>
          <a:prstGeom prst="line">
            <a:avLst/>
          </a:prstGeom>
          <a:solidFill>
            <a:srgbClr val="484849"/>
          </a:solidFill>
          <a:ln w="9525" cap="flat" cmpd="sng" algn="ctr">
            <a:solidFill>
              <a:srgbClr val="06519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六边形 9"/>
          <p:cNvSpPr/>
          <p:nvPr userDrawn="1"/>
        </p:nvSpPr>
        <p:spPr>
          <a:xfrm>
            <a:off x="11314055" y="431471"/>
            <a:ext cx="723015" cy="649269"/>
          </a:xfrm>
          <a:prstGeom prst="hexagon">
            <a:avLst/>
          </a:prstGeom>
          <a:solidFill>
            <a:srgbClr val="0070C0"/>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2800" dirty="0" smtClean="0">
                <a:solidFill>
                  <a:schemeClr val="bg1"/>
                </a:solidFill>
                <a:latin typeface="方正粗倩简体" panose="03000509000000000000" pitchFamily="65" charset="-122"/>
                <a:ea typeface="方正粗倩简体" panose="03000509000000000000" pitchFamily="65" charset="-122"/>
              </a:rPr>
              <a:t>教</a:t>
            </a:r>
            <a:endParaRPr lang="zh-CN" altLang="en-US" sz="2800" dirty="0">
              <a:solidFill>
                <a:schemeClr val="bg1"/>
              </a:solidFill>
              <a:latin typeface="方正粗倩简体" panose="03000509000000000000" pitchFamily="65" charset="-122"/>
              <a:ea typeface="方正粗倩简体" panose="03000509000000000000" pitchFamily="65" charset="-122"/>
            </a:endParaRPr>
          </a:p>
        </p:txBody>
      </p:sp>
    </p:spTree>
    <p:extLst>
      <p:ext uri="{BB962C8B-B14F-4D97-AF65-F5344CB8AC3E}">
        <p14:creationId xmlns:p14="http://schemas.microsoft.com/office/powerpoint/2010/main" val="202789339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80BD2-4B2E-4B34-984C-DCE172BBB9FE}" type="datetime1">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3074046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906533-A400-493A-8456-C011FB059759}" type="datetime1">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982739" y="6356354"/>
            <a:ext cx="2743200" cy="365125"/>
          </a:xfrm>
          <a:prstGeom prst="rect">
            <a:avLst/>
          </a:prstGeom>
        </p:spPr>
        <p:txBody>
          <a:bodyPr/>
          <a:lstStyle/>
          <a:p>
            <a:fld id="{6AC191A7-0268-448C-8446-D985AB02F10C}" type="slidenum">
              <a:rPr lang="zh-CN" altLang="en-US" smtClean="0"/>
              <a:t>‹#›</a:t>
            </a:fld>
            <a:endParaRPr lang="zh-CN" altLang="en-US"/>
          </a:p>
        </p:txBody>
      </p:sp>
    </p:spTree>
    <p:extLst>
      <p:ext uri="{BB962C8B-B14F-4D97-AF65-F5344CB8AC3E}">
        <p14:creationId xmlns:p14="http://schemas.microsoft.com/office/powerpoint/2010/main" val="26495053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DCB72F-4D02-4ECB-9C46-51560105E05C}" type="datetime1">
              <a:rPr lang="zh-CN" altLang="en-US" smtClean="0"/>
              <a:t>2018/5/2 Wednesday</a:t>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extLst>
      <p:ext uri="{BB962C8B-B14F-4D97-AF65-F5344CB8AC3E}">
        <p14:creationId xmlns:p14="http://schemas.microsoft.com/office/powerpoint/2010/main" val="2275784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4" r:id="rId12"/>
    <p:sldLayoutId id="2147483711" r:id="rId13"/>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C0AF57-0A26-4EE4-99EB-BDD36B510D36}" type="datetimeFigureOut">
              <a:rPr lang="zh-CN" altLang="en-US" smtClean="0"/>
              <a:t>2018/5/2 Wednesday</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FF2972-7514-4AAF-AB78-0E44E233DDED}" type="slidenum">
              <a:rPr lang="zh-CN" altLang="en-US" smtClean="0"/>
              <a:t>‹#›</a:t>
            </a:fld>
            <a:endParaRPr lang="zh-CN" altLang="en-US"/>
          </a:p>
        </p:txBody>
      </p:sp>
    </p:spTree>
    <p:extLst>
      <p:ext uri="{BB962C8B-B14F-4D97-AF65-F5344CB8AC3E}">
        <p14:creationId xmlns:p14="http://schemas.microsoft.com/office/powerpoint/2010/main" val="3199533576"/>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EF42F9-2F73-49FD-A1A4-384508D9BB02}" type="datetimeFigureOut">
              <a:rPr lang="zh-CN" altLang="en-US" smtClean="0"/>
              <a:t>2018/5/2 Wednesday</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9F6954-820E-4D4F-9C0A-2CB15311AA69}" type="slidenum">
              <a:rPr lang="zh-CN" altLang="en-US" smtClean="0"/>
              <a:t>‹#›</a:t>
            </a:fld>
            <a:endParaRPr lang="zh-CN" altLang="en-US"/>
          </a:p>
        </p:txBody>
      </p:sp>
    </p:spTree>
    <p:extLst>
      <p:ext uri="{BB962C8B-B14F-4D97-AF65-F5344CB8AC3E}">
        <p14:creationId xmlns:p14="http://schemas.microsoft.com/office/powerpoint/2010/main" val="79408229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4439A6-B044-4BC6-996A-2F4731155BF5}" type="datetimeFigureOut">
              <a:rPr lang="zh-CN" altLang="en-US" smtClean="0"/>
              <a:t>2018/5/2 Wednesday</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CDCAA4-A852-4D25-9A05-7B2550A57746}" type="slidenum">
              <a:rPr lang="zh-CN" altLang="en-US" smtClean="0"/>
              <a:t>‹#›</a:t>
            </a:fld>
            <a:endParaRPr lang="zh-CN" altLang="en-US"/>
          </a:p>
        </p:txBody>
      </p:sp>
    </p:spTree>
    <p:extLst>
      <p:ext uri="{BB962C8B-B14F-4D97-AF65-F5344CB8AC3E}">
        <p14:creationId xmlns:p14="http://schemas.microsoft.com/office/powerpoint/2010/main" val="242668107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file:///F:\&#21333;&#29255;&#26426;&#31934;&#21697;&#36164;&#28304;&#65288;&#23398;&#38498;&#65289;\&#20223;&#30495;\&#27169;&#22359;2\XM3-1.DSN" TargetMode="External"/><Relationship Id="rId2" Type="http://schemas.openxmlformats.org/officeDocument/2006/relationships/hyperlink" Target="&#20223;&#30495;/&#27169;&#22359;2/XM5-1.DSN"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hyperlink" Target="&#20223;&#30495;/&#27169;&#22359;2/XM6-1.DSN" TargetMode="Externa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hyperlink" Target="&#20223;&#30495;/&#27169;&#22359;2/XM7-1.DSN" TargetMode="Externa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hyperlink" Target="&#20223;&#30495;/&#27169;&#22359;2/XM8.DSN" TargetMode="Externa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5" y="0"/>
            <a:ext cx="12193624" cy="6858000"/>
          </a:xfrm>
          <a:prstGeom prst="rect">
            <a:avLst/>
          </a:prstGeom>
          <a:solidFill>
            <a:schemeClr val="bg1"/>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sz="8000" smtClean="0">
                <a:solidFill>
                  <a:srgbClr val="FF0000"/>
                </a:solidFill>
                <a:latin typeface="方正粗倩简体" panose="03000509000000000000" pitchFamily="65" charset="-122"/>
                <a:ea typeface="方正粗倩简体" panose="03000509000000000000" pitchFamily="65" charset="-122"/>
              </a:rPr>
              <a:t>····················</a:t>
            </a:r>
            <a:endParaRPr lang="zh-CN" altLang="en-US" sz="8000" dirty="0">
              <a:solidFill>
                <a:srgbClr val="FF0000"/>
              </a:solidFill>
              <a:latin typeface="方正粗倩简体" panose="03000509000000000000" pitchFamily="65" charset="-122"/>
              <a:ea typeface="方正粗倩简体" panose="03000509000000000000" pitchFamily="65" charset="-122"/>
            </a:endParaRPr>
          </a:p>
        </p:txBody>
      </p:sp>
      <p:sp>
        <p:nvSpPr>
          <p:cNvPr id="3" name="Rectangle 6"/>
          <p:cNvSpPr/>
          <p:nvPr/>
        </p:nvSpPr>
        <p:spPr>
          <a:xfrm>
            <a:off x="1" y="3052171"/>
            <a:ext cx="12202632" cy="36175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六边形 6"/>
          <p:cNvSpPr/>
          <p:nvPr/>
        </p:nvSpPr>
        <p:spPr>
          <a:xfrm>
            <a:off x="3413041" y="3189767"/>
            <a:ext cx="1871331" cy="1738422"/>
          </a:xfrm>
          <a:prstGeom prst="hexagon">
            <a:avLst/>
          </a:prstGeom>
          <a:solidFill>
            <a:schemeClr val="bg1"/>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8000" b="1" dirty="0" smtClean="0">
                <a:solidFill>
                  <a:srgbClr val="FF0000"/>
                </a:solidFill>
                <a:latin typeface="方正粗倩简体" panose="03000509000000000000" pitchFamily="65" charset="-122"/>
                <a:ea typeface="方正粗倩简体" panose="03000509000000000000" pitchFamily="65" charset="-122"/>
              </a:rPr>
              <a:t>教</a:t>
            </a:r>
            <a:endParaRPr lang="zh-CN" altLang="en-US" sz="8000" b="1" dirty="0">
              <a:solidFill>
                <a:srgbClr val="FF0000"/>
              </a:solidFill>
              <a:latin typeface="方正粗倩简体" panose="03000509000000000000" pitchFamily="65" charset="-122"/>
              <a:ea typeface="方正粗倩简体" panose="03000509000000000000" pitchFamily="65" charset="-122"/>
            </a:endParaRPr>
          </a:p>
        </p:txBody>
      </p:sp>
      <p:sp>
        <p:nvSpPr>
          <p:cNvPr id="13" name="六边形 12"/>
          <p:cNvSpPr/>
          <p:nvPr/>
        </p:nvSpPr>
        <p:spPr>
          <a:xfrm>
            <a:off x="5951985" y="3189767"/>
            <a:ext cx="1871331" cy="1738422"/>
          </a:xfrm>
          <a:prstGeom prst="hexagon">
            <a:avLst/>
          </a:prstGeom>
          <a:solidFill>
            <a:schemeClr val="bg1"/>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8000" b="1" dirty="0" smtClean="0">
                <a:solidFill>
                  <a:srgbClr val="FF0000"/>
                </a:solidFill>
                <a:latin typeface="方正粗倩简体" panose="03000509000000000000" pitchFamily="65" charset="-122"/>
                <a:ea typeface="方正粗倩简体" panose="03000509000000000000" pitchFamily="65" charset="-122"/>
              </a:rPr>
              <a:t>学</a:t>
            </a:r>
            <a:endParaRPr lang="zh-CN" altLang="en-US" sz="8000" b="1" dirty="0">
              <a:solidFill>
                <a:srgbClr val="FF0000"/>
              </a:solidFill>
              <a:latin typeface="方正粗倩简体" panose="03000509000000000000" pitchFamily="65" charset="-122"/>
              <a:ea typeface="方正粗倩简体" panose="03000509000000000000" pitchFamily="65" charset="-122"/>
            </a:endParaRPr>
          </a:p>
        </p:txBody>
      </p:sp>
      <p:sp>
        <p:nvSpPr>
          <p:cNvPr id="14" name="六边形 13"/>
          <p:cNvSpPr/>
          <p:nvPr/>
        </p:nvSpPr>
        <p:spPr>
          <a:xfrm>
            <a:off x="8527853" y="3189767"/>
            <a:ext cx="1871331" cy="1738422"/>
          </a:xfrm>
          <a:prstGeom prst="hexagon">
            <a:avLst/>
          </a:prstGeom>
          <a:solidFill>
            <a:schemeClr val="bg1"/>
          </a:solidFill>
          <a:ln>
            <a:solidFill>
              <a:srgbClr val="FFC00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8000" b="1" dirty="0" smtClean="0">
                <a:solidFill>
                  <a:srgbClr val="FF0000"/>
                </a:solidFill>
                <a:latin typeface="方正粗倩简体" panose="03000509000000000000" pitchFamily="65" charset="-122"/>
                <a:ea typeface="方正粗倩简体" panose="03000509000000000000" pitchFamily="65" charset="-122"/>
              </a:rPr>
              <a:t>练</a:t>
            </a:r>
            <a:endParaRPr lang="zh-CN" altLang="en-US" sz="8000" b="1" dirty="0">
              <a:solidFill>
                <a:srgbClr val="FF0000"/>
              </a:solidFill>
              <a:latin typeface="方正粗倩简体" panose="03000509000000000000" pitchFamily="65" charset="-122"/>
              <a:ea typeface="方正粗倩简体" panose="03000509000000000000" pitchFamily="65" charset="-122"/>
            </a:endParaRPr>
          </a:p>
        </p:txBody>
      </p:sp>
      <p:sp>
        <p:nvSpPr>
          <p:cNvPr id="19" name="五边形 18"/>
          <p:cNvSpPr/>
          <p:nvPr/>
        </p:nvSpPr>
        <p:spPr>
          <a:xfrm rot="5400000">
            <a:off x="1226035" y="714885"/>
            <a:ext cx="741272" cy="1079839"/>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矩形 19"/>
          <p:cNvSpPr/>
          <p:nvPr/>
        </p:nvSpPr>
        <p:spPr>
          <a:xfrm>
            <a:off x="1056753" y="0"/>
            <a:ext cx="1079839" cy="8841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B0F0"/>
              </a:solidFill>
            </a:endParaRPr>
          </a:p>
        </p:txBody>
      </p:sp>
      <p:sp>
        <p:nvSpPr>
          <p:cNvPr id="21" name="TextBox 20"/>
          <p:cNvSpPr txBox="1"/>
          <p:nvPr/>
        </p:nvSpPr>
        <p:spPr>
          <a:xfrm>
            <a:off x="2045386" y="127568"/>
            <a:ext cx="3004409" cy="830997"/>
          </a:xfrm>
          <a:prstGeom prst="rect">
            <a:avLst/>
          </a:prstGeom>
          <a:noFill/>
        </p:spPr>
        <p:txBody>
          <a:bodyPr wrap="square">
            <a:spAutoFit/>
          </a:bodyPr>
          <a:lstStyle/>
          <a:p>
            <a:pPr algn="ctr"/>
            <a:r>
              <a:rPr lang="zh-CN" altLang="en-US" sz="2400" b="1" dirty="0" smtClean="0">
                <a:solidFill>
                  <a:schemeClr val="accent1">
                    <a:lumMod val="75000"/>
                  </a:schemeClr>
                </a:solidFill>
                <a:latin typeface="微软雅黑" pitchFamily="34" charset="-122"/>
                <a:ea typeface="微软雅黑" pitchFamily="34" charset="-122"/>
                <a:cs typeface="经典繁仿黑" pitchFamily="49" charset="-122"/>
              </a:rPr>
              <a:t>模块</a:t>
            </a:r>
            <a:r>
              <a:rPr lang="en-US" altLang="zh-CN" sz="2400" b="1" dirty="0" smtClean="0">
                <a:solidFill>
                  <a:schemeClr val="accent1">
                    <a:lumMod val="75000"/>
                  </a:schemeClr>
                </a:solidFill>
                <a:latin typeface="微软雅黑" pitchFamily="34" charset="-122"/>
                <a:ea typeface="微软雅黑" pitchFamily="34" charset="-122"/>
                <a:cs typeface="经典繁仿黑" pitchFamily="49" charset="-122"/>
              </a:rPr>
              <a:t>2</a:t>
            </a:r>
            <a:r>
              <a:rPr lang="zh-CN" altLang="en-US" sz="2400" b="1" dirty="0" smtClean="0">
                <a:solidFill>
                  <a:schemeClr val="accent1">
                    <a:lumMod val="75000"/>
                  </a:schemeClr>
                </a:solidFill>
                <a:latin typeface="微软雅黑" pitchFamily="34" charset="-122"/>
                <a:ea typeface="微软雅黑" pitchFamily="34" charset="-122"/>
                <a:cs typeface="经典繁仿黑" pitchFamily="49" charset="-122"/>
              </a:rPr>
              <a:t>  </a:t>
            </a:r>
            <a:r>
              <a:rPr lang="en-US" altLang="zh-CN" sz="2400" b="1" dirty="0">
                <a:solidFill>
                  <a:schemeClr val="accent1">
                    <a:lumMod val="75000"/>
                  </a:schemeClr>
                </a:solidFill>
                <a:latin typeface="微软雅黑" pitchFamily="34" charset="-122"/>
                <a:ea typeface="微软雅黑" pitchFamily="34" charset="-122"/>
                <a:cs typeface="经典繁仿黑" pitchFamily="49" charset="-122"/>
              </a:rPr>
              <a:t>80C51</a:t>
            </a:r>
            <a:r>
              <a:rPr lang="zh-CN" altLang="en-US" sz="2400" b="1" dirty="0">
                <a:solidFill>
                  <a:schemeClr val="accent1">
                    <a:lumMod val="75000"/>
                  </a:schemeClr>
                </a:solidFill>
                <a:latin typeface="微软雅黑" pitchFamily="34" charset="-122"/>
                <a:ea typeface="微软雅黑" pitchFamily="34" charset="-122"/>
                <a:cs typeface="经典繁仿黑" pitchFamily="49" charset="-122"/>
              </a:rPr>
              <a:t>单片机的</a:t>
            </a:r>
            <a:r>
              <a:rPr lang="zh-CN" altLang="en-US" sz="2400" b="1" dirty="0" smtClean="0">
                <a:solidFill>
                  <a:schemeClr val="accent1">
                    <a:lumMod val="75000"/>
                  </a:schemeClr>
                </a:solidFill>
                <a:latin typeface="微软雅黑" pitchFamily="34" charset="-122"/>
                <a:ea typeface="微软雅黑" pitchFamily="34" charset="-122"/>
                <a:cs typeface="经典繁仿黑" pitchFamily="49" charset="-122"/>
              </a:rPr>
              <a:t>结构分析及应用 </a:t>
            </a:r>
            <a:endParaRPr lang="en-US" altLang="zh-CN" sz="2400" b="1" dirty="0">
              <a:solidFill>
                <a:schemeClr val="accent1">
                  <a:lumMod val="75000"/>
                </a:schemeClr>
              </a:solidFill>
              <a:latin typeface="微软雅黑" pitchFamily="34" charset="-122"/>
              <a:ea typeface="微软雅黑" pitchFamily="34" charset="-122"/>
              <a:cs typeface="经典繁仿黑" pitchFamily="49" charset="-122"/>
            </a:endParaRPr>
          </a:p>
        </p:txBody>
      </p:sp>
      <p:sp>
        <p:nvSpPr>
          <p:cNvPr id="22" name="矩形 21"/>
          <p:cNvSpPr/>
          <p:nvPr/>
        </p:nvSpPr>
        <p:spPr>
          <a:xfrm>
            <a:off x="4944140" y="884168"/>
            <a:ext cx="7247859" cy="43988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23" name="矩形 22"/>
          <p:cNvSpPr/>
          <p:nvPr/>
        </p:nvSpPr>
        <p:spPr>
          <a:xfrm>
            <a:off x="1492733" y="896233"/>
            <a:ext cx="207875" cy="207875"/>
          </a:xfrm>
          <a:prstGeom prst="rect">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628946" y="1736971"/>
            <a:ext cx="9081332" cy="707886"/>
          </a:xfrm>
          <a:prstGeom prst="rect">
            <a:avLst/>
          </a:prstGeom>
        </p:spPr>
        <p:txBody>
          <a:bodyPr wrap="none">
            <a:spAutoFit/>
          </a:bodyPr>
          <a:lstStyle/>
          <a:p>
            <a:pPr>
              <a:spcBef>
                <a:spcPct val="50000"/>
              </a:spcBef>
            </a:pPr>
            <a:r>
              <a:rPr lang="zh-CN" altLang="en-US" sz="4000" b="1" dirty="0" smtClean="0">
                <a:solidFill>
                  <a:schemeClr val="accent1">
                    <a:lumMod val="75000"/>
                  </a:schemeClr>
                </a:solidFill>
                <a:latin typeface="微软雅黑" panose="020B0503020204020204" pitchFamily="34" charset="-122"/>
                <a:ea typeface="微软雅黑" panose="020B0503020204020204" pitchFamily="34" charset="-122"/>
              </a:rPr>
              <a:t>模块</a:t>
            </a:r>
            <a:r>
              <a:rPr lang="en-US" altLang="zh-CN" sz="4000" b="1" dirty="0" smtClean="0">
                <a:solidFill>
                  <a:schemeClr val="accent1">
                    <a:lumMod val="75000"/>
                  </a:schemeClr>
                </a:solidFill>
                <a:latin typeface="微软雅黑" panose="020B0503020204020204" pitchFamily="34" charset="-122"/>
                <a:ea typeface="微软雅黑" panose="020B0503020204020204" pitchFamily="34" charset="-122"/>
              </a:rPr>
              <a:t>2</a:t>
            </a:r>
            <a:r>
              <a:rPr lang="zh-CN" altLang="en-US" sz="4000" b="1" dirty="0" smtClean="0">
                <a:solidFill>
                  <a:schemeClr val="accent1">
                    <a:lumMod val="75000"/>
                  </a:schemeClr>
                </a:solidFill>
                <a:latin typeface="微软雅黑" panose="020B0503020204020204" pitchFamily="34" charset="-122"/>
                <a:ea typeface="微软雅黑" panose="020B0503020204020204" pitchFamily="34" charset="-122"/>
              </a:rPr>
              <a:t> </a:t>
            </a:r>
            <a:r>
              <a:rPr lang="en-US" altLang="zh-CN" sz="4000" b="1" dirty="0">
                <a:solidFill>
                  <a:schemeClr val="accent1">
                    <a:lumMod val="75000"/>
                  </a:schemeClr>
                </a:solidFill>
                <a:latin typeface="微软雅黑" panose="020B0503020204020204" pitchFamily="34" charset="-122"/>
                <a:ea typeface="微软雅黑" panose="020B0503020204020204" pitchFamily="34" charset="-122"/>
              </a:rPr>
              <a:t>80C51</a:t>
            </a:r>
            <a:r>
              <a:rPr lang="zh-CN" altLang="en-US" sz="4000" b="1" dirty="0">
                <a:solidFill>
                  <a:schemeClr val="accent1">
                    <a:lumMod val="75000"/>
                  </a:schemeClr>
                </a:solidFill>
                <a:latin typeface="微软雅黑" panose="020B0503020204020204" pitchFamily="34" charset="-122"/>
                <a:ea typeface="微软雅黑" panose="020B0503020204020204" pitchFamily="34" charset="-122"/>
              </a:rPr>
              <a:t>单片机的</a:t>
            </a:r>
            <a:r>
              <a:rPr lang="zh-CN" altLang="en-US" sz="4000" b="1" dirty="0" smtClean="0">
                <a:solidFill>
                  <a:schemeClr val="accent1">
                    <a:lumMod val="75000"/>
                  </a:schemeClr>
                </a:solidFill>
                <a:latin typeface="微软雅黑" panose="020B0503020204020204" pitchFamily="34" charset="-122"/>
                <a:ea typeface="微软雅黑" panose="020B0503020204020204" pitchFamily="34" charset="-122"/>
              </a:rPr>
              <a:t>结构分析及应用 </a:t>
            </a:r>
            <a:endParaRPr lang="en-US" altLang="zh-CN" sz="40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矩形 24"/>
          <p:cNvSpPr>
            <a:spLocks noChangeArrowheads="1"/>
          </p:cNvSpPr>
          <p:nvPr/>
        </p:nvSpPr>
        <p:spPr bwMode="auto">
          <a:xfrm>
            <a:off x="7861" y="2867598"/>
            <a:ext cx="12194896" cy="133329"/>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99">
              <a:solidFill>
                <a:srgbClr val="993527"/>
              </a:solidFill>
            </a:endParaRPr>
          </a:p>
        </p:txBody>
      </p:sp>
      <p:sp>
        <p:nvSpPr>
          <p:cNvPr id="24" name="矩形 24"/>
          <p:cNvSpPr>
            <a:spLocks noChangeArrowheads="1"/>
          </p:cNvSpPr>
          <p:nvPr/>
        </p:nvSpPr>
        <p:spPr bwMode="auto">
          <a:xfrm>
            <a:off x="-2897" y="6724675"/>
            <a:ext cx="12194896" cy="133329"/>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99">
              <a:solidFill>
                <a:srgbClr val="993527"/>
              </a:solidFill>
            </a:endParaRPr>
          </a:p>
        </p:txBody>
      </p:sp>
      <p:sp>
        <p:nvSpPr>
          <p:cNvPr id="26" name="椭圆 25"/>
          <p:cNvSpPr/>
          <p:nvPr/>
        </p:nvSpPr>
        <p:spPr>
          <a:xfrm>
            <a:off x="21377" y="1679112"/>
            <a:ext cx="2115214" cy="2115214"/>
          </a:xfrm>
          <a:prstGeom prst="ellipse">
            <a:avLst/>
          </a:prstGeom>
          <a:solidFill>
            <a:srgbClr val="00B050"/>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Bodoni MT Black" pitchFamily="18" charset="0"/>
              </a:rPr>
              <a:t>2</a:t>
            </a:r>
            <a:endParaRPr lang="zh-CN" altLang="en-US" sz="7200" dirty="0">
              <a:latin typeface="Bodoni MT Black" pitchFamily="18" charset="0"/>
            </a:endParaRPr>
          </a:p>
        </p:txBody>
      </p:sp>
      <p:cxnSp>
        <p:nvCxnSpPr>
          <p:cNvPr id="27" name="直接连接符 26"/>
          <p:cNvCxnSpPr/>
          <p:nvPr/>
        </p:nvCxnSpPr>
        <p:spPr>
          <a:xfrm>
            <a:off x="2723645" y="2482547"/>
            <a:ext cx="8636333" cy="13554"/>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75643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8">
            <a:hlinkClick r:id="rId2" action="ppaction://hlinksldjump"/>
          </p:cNvPr>
          <p:cNvSpPr txBox="1">
            <a:spLocks noChangeArrowheads="1"/>
          </p:cNvSpPr>
          <p:nvPr/>
        </p:nvSpPr>
        <p:spPr bwMode="auto">
          <a:xfrm>
            <a:off x="5157789" y="174625"/>
            <a:ext cx="547528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2.1.1</a:t>
            </a:r>
            <a:r>
              <a:rPr lang="zh-CN" altLang="en-US" sz="2800" b="1">
                <a:latin typeface="Calibri" panose="020F0502020204030204" pitchFamily="34" charset="0"/>
              </a:rPr>
              <a:t>任务</a:t>
            </a:r>
            <a:r>
              <a:rPr lang="en-US" altLang="zh-CN" sz="2800" b="1">
                <a:latin typeface="Calibri" panose="020F0502020204030204" pitchFamily="34" charset="0"/>
              </a:rPr>
              <a:t>5-1</a:t>
            </a:r>
            <a:r>
              <a:rPr lang="zh-CN" altLang="en-US" sz="2800" b="1">
                <a:latin typeface="Calibri" panose="020F0502020204030204" pitchFamily="34" charset="0"/>
              </a:rPr>
              <a:t>：用单片机</a:t>
            </a:r>
            <a:r>
              <a:rPr lang="en-US" altLang="zh-CN" sz="2800" b="1">
                <a:latin typeface="Calibri" panose="020F0502020204030204" pitchFamily="34" charset="0"/>
              </a:rPr>
              <a:t>P1</a:t>
            </a:r>
            <a:r>
              <a:rPr lang="zh-CN" altLang="en-US" sz="2800" b="1">
                <a:latin typeface="Calibri" panose="020F0502020204030204" pitchFamily="34" charset="0"/>
              </a:rPr>
              <a:t>口来点亮</a:t>
            </a:r>
            <a:r>
              <a:rPr lang="en-US" altLang="zh-CN" sz="2800" b="1">
                <a:latin typeface="Calibri" panose="020F0502020204030204" pitchFamily="34" charset="0"/>
              </a:rPr>
              <a:t>LED0</a:t>
            </a:r>
            <a:r>
              <a:rPr lang="zh-CN" altLang="en-US" sz="2800" b="1">
                <a:latin typeface="Calibri" panose="020F0502020204030204" pitchFamily="34" charset="0"/>
              </a:rPr>
              <a:t>～</a:t>
            </a:r>
            <a:r>
              <a:rPr lang="en-US" altLang="zh-CN" sz="2800" b="1">
                <a:latin typeface="Calibri" panose="020F0502020204030204" pitchFamily="34" charset="0"/>
              </a:rPr>
              <a:t>LED7</a:t>
            </a:r>
            <a:r>
              <a:rPr lang="zh-CN" altLang="en-US" sz="2800" b="1">
                <a:latin typeface="Calibri" panose="020F0502020204030204" pitchFamily="34" charset="0"/>
              </a:rPr>
              <a:t>灯</a:t>
            </a:r>
            <a:r>
              <a:rPr lang="zh-CN" altLang="en-US" b="1">
                <a:latin typeface="Calibri" panose="020F0502020204030204" pitchFamily="34" charset="0"/>
              </a:rPr>
              <a:t/>
            </a:r>
            <a:br>
              <a:rPr lang="zh-CN" altLang="en-US" b="1">
                <a:latin typeface="Calibri" panose="020F0502020204030204" pitchFamily="34" charset="0"/>
              </a:rPr>
            </a:br>
            <a:endParaRPr lang="zh-CN" altLang="en-US" b="1">
              <a:latin typeface="Calibri" panose="020F0502020204030204" pitchFamily="34" charset="0"/>
            </a:endParaRP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4" y="1916113"/>
            <a:ext cx="7343775" cy="399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 Box 4"/>
          <p:cNvSpPr txBox="1">
            <a:spLocks noChangeArrowheads="1"/>
          </p:cNvSpPr>
          <p:nvPr/>
        </p:nvSpPr>
        <p:spPr bwMode="auto">
          <a:xfrm>
            <a:off x="1847850" y="6151563"/>
            <a:ext cx="83295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2-1</a:t>
            </a:r>
            <a:r>
              <a:rPr lang="zh-CN" altLang="en-US" sz="2800"/>
              <a:t>单片机</a:t>
            </a:r>
            <a:r>
              <a:rPr lang="en-US" altLang="zh-CN" sz="2800"/>
              <a:t>P1</a:t>
            </a:r>
            <a:r>
              <a:rPr lang="zh-CN" altLang="en-US" sz="2800"/>
              <a:t>口来点亮</a:t>
            </a:r>
            <a:r>
              <a:rPr lang="en-US" altLang="zh-CN" sz="2800"/>
              <a:t>LED0</a:t>
            </a:r>
            <a:r>
              <a:rPr lang="zh-CN" altLang="en-US" sz="2800"/>
              <a:t>～</a:t>
            </a:r>
            <a:r>
              <a:rPr lang="en-US" altLang="zh-CN" sz="2800"/>
              <a:t>LED7</a:t>
            </a:r>
            <a:r>
              <a:rPr lang="zh-CN" altLang="en-US" sz="2800"/>
              <a:t>灯仿真效果图</a:t>
            </a:r>
          </a:p>
        </p:txBody>
      </p:sp>
    </p:spTree>
    <p:extLst>
      <p:ext uri="{BB962C8B-B14F-4D97-AF65-F5344CB8AC3E}">
        <p14:creationId xmlns:p14="http://schemas.microsoft.com/office/powerpoint/2010/main" val="6887505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decel="50000" fill="hold">
                                          <p:stCondLst>
                                            <p:cond delay="0"/>
                                          </p:stCondLst>
                                        </p:cTn>
                                        <p:tgtEl>
                                          <p:spTgt spid="1126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26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267"/>
                                        </p:tgtEl>
                                        <p:attrNameLst>
                                          <p:attrName>ppt_w</p:attrName>
                                        </p:attrNameLst>
                                      </p:cBhvr>
                                      <p:tavLst>
                                        <p:tav tm="0">
                                          <p:val>
                                            <p:strVal val="#ppt_w*.05"/>
                                          </p:val>
                                        </p:tav>
                                        <p:tav tm="100000">
                                          <p:val>
                                            <p:strVal val="#ppt_w"/>
                                          </p:val>
                                        </p:tav>
                                      </p:tavLst>
                                    </p:anim>
                                    <p:anim calcmode="lin" valueType="num">
                                      <p:cBhvr>
                                        <p:cTn id="10" dur="1000" fill="hold"/>
                                        <p:tgtEl>
                                          <p:spTgt spid="1126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26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26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26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Box 8">
            <a:hlinkClick r:id="rId2" action="ppaction://hlinksldjump"/>
          </p:cNvPr>
          <p:cNvSpPr txBox="1">
            <a:spLocks noChangeArrowheads="1"/>
          </p:cNvSpPr>
          <p:nvPr/>
        </p:nvSpPr>
        <p:spPr bwMode="auto">
          <a:xfrm>
            <a:off x="5880100" y="209550"/>
            <a:ext cx="54752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模块</a:t>
            </a:r>
            <a:r>
              <a:rPr lang="en-US" altLang="zh-CN" sz="2800" b="1"/>
              <a:t>2    </a:t>
            </a:r>
            <a:r>
              <a:rPr lang="zh-CN" altLang="en-US" sz="2800" b="1"/>
              <a:t>小结</a:t>
            </a:r>
            <a:endParaRPr lang="zh-CN" altLang="en-US" sz="2800"/>
          </a:p>
          <a:p>
            <a:pPr eaLnBrk="1" hangingPunct="1"/>
            <a:endParaRPr lang="zh-CN" altLang="en-US" sz="2800">
              <a:latin typeface="宋体" panose="02010600030101010101" pitchFamily="2" charset="-122"/>
            </a:endParaRPr>
          </a:p>
        </p:txBody>
      </p:sp>
      <p:sp>
        <p:nvSpPr>
          <p:cNvPr id="103427" name="Text Box 3"/>
          <p:cNvSpPr txBox="1">
            <a:spLocks noChangeArrowheads="1"/>
          </p:cNvSpPr>
          <p:nvPr/>
        </p:nvSpPr>
        <p:spPr bwMode="auto">
          <a:xfrm>
            <a:off x="1774826" y="2565400"/>
            <a:ext cx="873442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4</a:t>
            </a:r>
            <a:r>
              <a:rPr lang="zh-CN" altLang="en-US" sz="2800"/>
              <a:t>）</a:t>
            </a:r>
            <a:r>
              <a:rPr lang="en-US" altLang="zh-CN" sz="2800"/>
              <a:t>80C51</a:t>
            </a:r>
            <a:r>
              <a:rPr lang="zh-CN" altLang="en-US" sz="2800"/>
              <a:t>单片机有</a:t>
            </a:r>
            <a:r>
              <a:rPr lang="en-US" altLang="zh-CN" sz="2800"/>
              <a:t>P0</a:t>
            </a:r>
            <a:r>
              <a:rPr lang="zh-CN" altLang="en-US" sz="2800"/>
              <a:t>、</a:t>
            </a:r>
            <a:r>
              <a:rPr lang="en-US" altLang="zh-CN" sz="2800"/>
              <a:t>P1</a:t>
            </a:r>
            <a:r>
              <a:rPr lang="zh-CN" altLang="en-US" sz="2800"/>
              <a:t>、</a:t>
            </a:r>
            <a:r>
              <a:rPr lang="en-US" altLang="zh-CN" sz="2800"/>
              <a:t>P2</a:t>
            </a:r>
            <a:r>
              <a:rPr lang="zh-CN" altLang="en-US" sz="2800"/>
              <a:t>和</a:t>
            </a:r>
            <a:r>
              <a:rPr lang="en-US" altLang="zh-CN" sz="2800"/>
              <a:t>P3 </a:t>
            </a:r>
            <a:r>
              <a:rPr lang="zh-CN" altLang="en-US" sz="2800"/>
              <a:t>四个</a:t>
            </a:r>
            <a:r>
              <a:rPr lang="en-US" altLang="zh-CN" sz="2800"/>
              <a:t>8</a:t>
            </a:r>
            <a:r>
              <a:rPr lang="zh-CN" altLang="en-US" sz="2800"/>
              <a:t>位并行</a:t>
            </a:r>
            <a:r>
              <a:rPr lang="en-US" altLang="zh-CN" sz="2800"/>
              <a:t>I/O</a:t>
            </a:r>
            <a:r>
              <a:rPr lang="zh-CN" altLang="en-US" sz="2800"/>
              <a:t>端口，每个端口各有</a:t>
            </a:r>
            <a:r>
              <a:rPr lang="en-US" altLang="zh-CN" sz="2800"/>
              <a:t>8</a:t>
            </a:r>
            <a:r>
              <a:rPr lang="zh-CN" altLang="en-US" sz="2800"/>
              <a:t>条</a:t>
            </a:r>
            <a:r>
              <a:rPr lang="en-US" altLang="zh-CN" sz="2800"/>
              <a:t>I/O</a:t>
            </a:r>
            <a:r>
              <a:rPr lang="zh-CN" altLang="en-US" sz="2800"/>
              <a:t>口线，每条</a:t>
            </a:r>
            <a:r>
              <a:rPr lang="en-US" altLang="zh-CN" sz="2800"/>
              <a:t>I/O</a:t>
            </a:r>
            <a:r>
              <a:rPr lang="zh-CN" altLang="en-US" sz="2800"/>
              <a:t>口线都能独立地用作输入或输出。 </a:t>
            </a:r>
          </a:p>
          <a:p>
            <a:r>
              <a:rPr lang="zh-CN" altLang="en-US" sz="2800"/>
              <a:t>（</a:t>
            </a:r>
            <a:r>
              <a:rPr lang="en-US" altLang="zh-CN" sz="2800"/>
              <a:t>5</a:t>
            </a:r>
            <a:r>
              <a:rPr lang="zh-CN" altLang="en-US" sz="2800"/>
              <a:t>）时序就是</a:t>
            </a:r>
            <a:r>
              <a:rPr lang="en-US" altLang="zh-CN" sz="2800"/>
              <a:t>CPU</a:t>
            </a:r>
            <a:r>
              <a:rPr lang="zh-CN" altLang="en-US" sz="2800"/>
              <a:t>在执行指令时所需控制信号的时间顺序，其单位有振荡周期、时钟周期、机器周期和指令周期。时钟信号产生方式有内部振荡方式和外部时钟方式两种。</a:t>
            </a:r>
          </a:p>
          <a:p>
            <a:r>
              <a:rPr lang="zh-CN" altLang="en-US" sz="2800"/>
              <a:t>（</a:t>
            </a:r>
            <a:r>
              <a:rPr lang="en-US" altLang="zh-CN" sz="2800"/>
              <a:t>6</a:t>
            </a:r>
            <a:r>
              <a:rPr lang="zh-CN" altLang="en-US" sz="2800"/>
              <a:t>）复位是单片机的初始化操作，复位操作对</a:t>
            </a:r>
            <a:r>
              <a:rPr lang="en-US" altLang="zh-CN" sz="2800"/>
              <a:t>PC</a:t>
            </a:r>
            <a:r>
              <a:rPr lang="zh-CN" altLang="en-US" sz="2800"/>
              <a:t>和部分特殊功能寄存器有影响，但对内部</a:t>
            </a:r>
            <a:r>
              <a:rPr lang="en-US" altLang="zh-CN" sz="2800"/>
              <a:t>RAM</a:t>
            </a:r>
            <a:r>
              <a:rPr lang="zh-CN" altLang="en-US" sz="2800"/>
              <a:t>没有影响。</a:t>
            </a:r>
            <a:endParaRPr lang="zh-CN" altLang="en-US" sz="2800" b="1"/>
          </a:p>
        </p:txBody>
      </p:sp>
    </p:spTree>
    <p:extLst>
      <p:ext uri="{BB962C8B-B14F-4D97-AF65-F5344CB8AC3E}">
        <p14:creationId xmlns:p14="http://schemas.microsoft.com/office/powerpoint/2010/main" val="1566940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diamond(in)">
                                      <p:cBhvr>
                                        <p:cTn id="7" dur="10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6312052" y="7508"/>
            <a:ext cx="5945480" cy="3215195"/>
            <a:chOff x="0" y="-2"/>
            <a:chExt cx="5944706" cy="3215939"/>
          </a:xfrm>
        </p:grpSpPr>
        <p:sp>
          <p:nvSpPr>
            <p:cNvPr id="4" name="直角三角形 3"/>
            <p:cNvSpPr/>
            <p:nvPr/>
          </p:nvSpPr>
          <p:spPr>
            <a:xfrm flipV="1">
              <a:off x="0" y="-2"/>
              <a:ext cx="5219512" cy="2671949"/>
            </a:xfrm>
            <a:prstGeom prst="rtTriangle">
              <a:avLst/>
            </a:prstGeom>
            <a:gradFill flip="none" rotWithShape="1">
              <a:gsLst>
                <a:gs pos="0">
                  <a:srgbClr val="02A4FF"/>
                </a:gs>
                <a:gs pos="95000">
                  <a:srgbClr val="0070C0"/>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等腰三角形 5"/>
            <p:cNvSpPr/>
            <p:nvPr/>
          </p:nvSpPr>
          <p:spPr>
            <a:xfrm rot="9506172">
              <a:off x="1254728" y="721413"/>
              <a:ext cx="4588971" cy="2494524"/>
            </a:xfrm>
            <a:custGeom>
              <a:avLst/>
              <a:gdLst>
                <a:gd name="connsiteX0" fmla="*/ 0 w 4070496"/>
                <a:gd name="connsiteY0" fmla="*/ 1847814 h 1847814"/>
                <a:gd name="connsiteX1" fmla="*/ 2035248 w 4070496"/>
                <a:gd name="connsiteY1" fmla="*/ 0 h 1847814"/>
                <a:gd name="connsiteX2" fmla="*/ 4070496 w 4070496"/>
                <a:gd name="connsiteY2" fmla="*/ 1847814 h 1847814"/>
                <a:gd name="connsiteX3" fmla="*/ 0 w 4070496"/>
                <a:gd name="connsiteY3" fmla="*/ 1847814 h 1847814"/>
                <a:gd name="connsiteX0" fmla="*/ 0 w 4110043"/>
                <a:gd name="connsiteY0" fmla="*/ 1847814 h 1847814"/>
                <a:gd name="connsiteX1" fmla="*/ 2035248 w 4110043"/>
                <a:gd name="connsiteY1" fmla="*/ 0 h 1847814"/>
                <a:gd name="connsiteX2" fmla="*/ 4110043 w 4110043"/>
                <a:gd name="connsiteY2" fmla="*/ 1812367 h 1847814"/>
                <a:gd name="connsiteX3" fmla="*/ 0 w 4110043"/>
                <a:gd name="connsiteY3" fmla="*/ 1847814 h 1847814"/>
                <a:gd name="connsiteX0" fmla="*/ 0 w 4052773"/>
                <a:gd name="connsiteY0" fmla="*/ 1832139 h 1832139"/>
                <a:gd name="connsiteX1" fmla="*/ 1977978 w 4052773"/>
                <a:gd name="connsiteY1" fmla="*/ 0 h 1832139"/>
                <a:gd name="connsiteX2" fmla="*/ 4052773 w 4052773"/>
                <a:gd name="connsiteY2" fmla="*/ 1812367 h 1832139"/>
                <a:gd name="connsiteX3" fmla="*/ 0 w 4052773"/>
                <a:gd name="connsiteY3" fmla="*/ 1832139 h 1832139"/>
                <a:gd name="connsiteX0" fmla="*/ 0 w 4101314"/>
                <a:gd name="connsiteY0" fmla="*/ 1825725 h 1825725"/>
                <a:gd name="connsiteX1" fmla="*/ 2026519 w 4101314"/>
                <a:gd name="connsiteY1" fmla="*/ 0 h 1825725"/>
                <a:gd name="connsiteX2" fmla="*/ 4101314 w 4101314"/>
                <a:gd name="connsiteY2" fmla="*/ 1812367 h 1825725"/>
                <a:gd name="connsiteX3" fmla="*/ 0 w 4101314"/>
                <a:gd name="connsiteY3" fmla="*/ 1825725 h 1825725"/>
                <a:gd name="connsiteX0" fmla="*/ 0 w 4101773"/>
                <a:gd name="connsiteY0" fmla="*/ 1825725 h 1825725"/>
                <a:gd name="connsiteX1" fmla="*/ 2026519 w 4101773"/>
                <a:gd name="connsiteY1" fmla="*/ 0 h 1825725"/>
                <a:gd name="connsiteX2" fmla="*/ 4101773 w 4101773"/>
                <a:gd name="connsiteY2" fmla="*/ 1391170 h 1825725"/>
                <a:gd name="connsiteX3" fmla="*/ 0 w 4101773"/>
                <a:gd name="connsiteY3" fmla="*/ 1825725 h 1825725"/>
                <a:gd name="connsiteX0" fmla="*/ 0 w 4029094"/>
                <a:gd name="connsiteY0" fmla="*/ 1825725 h 1825725"/>
                <a:gd name="connsiteX1" fmla="*/ 2026519 w 4029094"/>
                <a:gd name="connsiteY1" fmla="*/ 0 h 1825725"/>
                <a:gd name="connsiteX2" fmla="*/ 4029094 w 4029094"/>
                <a:gd name="connsiteY2" fmla="*/ 1413523 h 1825725"/>
                <a:gd name="connsiteX3" fmla="*/ 0 w 4029094"/>
                <a:gd name="connsiteY3" fmla="*/ 1825725 h 1825725"/>
                <a:gd name="connsiteX0" fmla="*/ 0 w 4029094"/>
                <a:gd name="connsiteY0" fmla="*/ 2494524 h 2494524"/>
                <a:gd name="connsiteX1" fmla="*/ 2175905 w 4029094"/>
                <a:gd name="connsiteY1" fmla="*/ 0 h 2494524"/>
                <a:gd name="connsiteX2" fmla="*/ 4029094 w 4029094"/>
                <a:gd name="connsiteY2" fmla="*/ 2082322 h 2494524"/>
                <a:gd name="connsiteX3" fmla="*/ 0 w 4029094"/>
                <a:gd name="connsiteY3" fmla="*/ 2494524 h 2494524"/>
                <a:gd name="connsiteX0" fmla="*/ 0 w 4606694"/>
                <a:gd name="connsiteY0" fmla="*/ 2494524 h 2494524"/>
                <a:gd name="connsiteX1" fmla="*/ 2175905 w 4606694"/>
                <a:gd name="connsiteY1" fmla="*/ 0 h 2494524"/>
                <a:gd name="connsiteX2" fmla="*/ 4606694 w 4606694"/>
                <a:gd name="connsiteY2" fmla="*/ 2042438 h 2494524"/>
                <a:gd name="connsiteX3" fmla="*/ 0 w 4606694"/>
                <a:gd name="connsiteY3" fmla="*/ 2494524 h 2494524"/>
                <a:gd name="connsiteX0" fmla="*/ 0 w 4588971"/>
                <a:gd name="connsiteY0" fmla="*/ 2494524 h 2494524"/>
                <a:gd name="connsiteX1" fmla="*/ 2175905 w 4588971"/>
                <a:gd name="connsiteY1" fmla="*/ 0 h 2494524"/>
                <a:gd name="connsiteX2" fmla="*/ 4588971 w 4588971"/>
                <a:gd name="connsiteY2" fmla="*/ 2022665 h 2494524"/>
                <a:gd name="connsiteX3" fmla="*/ 0 w 4588971"/>
                <a:gd name="connsiteY3" fmla="*/ 2494524 h 2494524"/>
              </a:gdLst>
              <a:ahLst/>
              <a:cxnLst>
                <a:cxn ang="0">
                  <a:pos x="connsiteX0" y="connsiteY0"/>
                </a:cxn>
                <a:cxn ang="0">
                  <a:pos x="connsiteX1" y="connsiteY1"/>
                </a:cxn>
                <a:cxn ang="0">
                  <a:pos x="connsiteX2" y="connsiteY2"/>
                </a:cxn>
                <a:cxn ang="0">
                  <a:pos x="connsiteX3" y="connsiteY3"/>
                </a:cxn>
              </a:cxnLst>
              <a:rect l="l" t="t" r="r" b="b"/>
              <a:pathLst>
                <a:path w="4588971" h="2494524">
                  <a:moveTo>
                    <a:pt x="0" y="2494524"/>
                  </a:moveTo>
                  <a:lnTo>
                    <a:pt x="2175905" y="0"/>
                  </a:lnTo>
                  <a:lnTo>
                    <a:pt x="4588971" y="2022665"/>
                  </a:lnTo>
                  <a:lnTo>
                    <a:pt x="0" y="2494524"/>
                  </a:lnTo>
                  <a:close/>
                </a:path>
              </a:pathLst>
            </a:custGeom>
            <a:gradFill>
              <a:gsLst>
                <a:gs pos="0">
                  <a:srgbClr val="02A4FF"/>
                </a:gs>
                <a:gs pos="100000">
                  <a:srgbClr val="0070C0"/>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等腰三角形 6"/>
            <p:cNvSpPr/>
            <p:nvPr/>
          </p:nvSpPr>
          <p:spPr>
            <a:xfrm rot="19678186">
              <a:off x="3601208" y="1299081"/>
              <a:ext cx="2343498" cy="1263959"/>
            </a:xfrm>
            <a:custGeom>
              <a:avLst/>
              <a:gdLst>
                <a:gd name="connsiteX0" fmla="*/ 0 w 2343498"/>
                <a:gd name="connsiteY0" fmla="*/ 1071626 h 1071626"/>
                <a:gd name="connsiteX1" fmla="*/ 1171749 w 2343498"/>
                <a:gd name="connsiteY1" fmla="*/ 0 h 1071626"/>
                <a:gd name="connsiteX2" fmla="*/ 2343498 w 2343498"/>
                <a:gd name="connsiteY2" fmla="*/ 1071626 h 1071626"/>
                <a:gd name="connsiteX3" fmla="*/ 0 w 2343498"/>
                <a:gd name="connsiteY3" fmla="*/ 1071626 h 1071626"/>
                <a:gd name="connsiteX0" fmla="*/ 0 w 2343498"/>
                <a:gd name="connsiteY0" fmla="*/ 1021146 h 1021146"/>
                <a:gd name="connsiteX1" fmla="*/ 1279240 w 2343498"/>
                <a:gd name="connsiteY1" fmla="*/ 0 h 1021146"/>
                <a:gd name="connsiteX2" fmla="*/ 2343498 w 2343498"/>
                <a:gd name="connsiteY2" fmla="*/ 1021146 h 1021146"/>
                <a:gd name="connsiteX3" fmla="*/ 0 w 2343498"/>
                <a:gd name="connsiteY3" fmla="*/ 1021146 h 1021146"/>
                <a:gd name="connsiteX0" fmla="*/ 0 w 2343498"/>
                <a:gd name="connsiteY0" fmla="*/ 1118003 h 1118003"/>
                <a:gd name="connsiteX1" fmla="*/ 1437888 w 2343498"/>
                <a:gd name="connsiteY1" fmla="*/ 0 h 1118003"/>
                <a:gd name="connsiteX2" fmla="*/ 2343498 w 2343498"/>
                <a:gd name="connsiteY2" fmla="*/ 1118003 h 1118003"/>
                <a:gd name="connsiteX3" fmla="*/ 0 w 2343498"/>
                <a:gd name="connsiteY3" fmla="*/ 1118003 h 1118003"/>
                <a:gd name="connsiteX0" fmla="*/ 0 w 2343498"/>
                <a:gd name="connsiteY0" fmla="*/ 1263959 h 1263959"/>
                <a:gd name="connsiteX1" fmla="*/ 1585229 w 2343498"/>
                <a:gd name="connsiteY1" fmla="*/ 0 h 1263959"/>
                <a:gd name="connsiteX2" fmla="*/ 2343498 w 2343498"/>
                <a:gd name="connsiteY2" fmla="*/ 1263959 h 1263959"/>
                <a:gd name="connsiteX3" fmla="*/ 0 w 2343498"/>
                <a:gd name="connsiteY3" fmla="*/ 1263959 h 1263959"/>
              </a:gdLst>
              <a:ahLst/>
              <a:cxnLst>
                <a:cxn ang="0">
                  <a:pos x="connsiteX0" y="connsiteY0"/>
                </a:cxn>
                <a:cxn ang="0">
                  <a:pos x="connsiteX1" y="connsiteY1"/>
                </a:cxn>
                <a:cxn ang="0">
                  <a:pos x="connsiteX2" y="connsiteY2"/>
                </a:cxn>
                <a:cxn ang="0">
                  <a:pos x="connsiteX3" y="connsiteY3"/>
                </a:cxn>
              </a:cxnLst>
              <a:rect l="l" t="t" r="r" b="b"/>
              <a:pathLst>
                <a:path w="2343498" h="1263959">
                  <a:moveTo>
                    <a:pt x="0" y="1263959"/>
                  </a:moveTo>
                  <a:lnTo>
                    <a:pt x="1585229" y="0"/>
                  </a:lnTo>
                  <a:lnTo>
                    <a:pt x="2343498" y="1263959"/>
                  </a:lnTo>
                  <a:lnTo>
                    <a:pt x="0" y="1263959"/>
                  </a:lnTo>
                  <a:close/>
                </a:path>
              </a:pathLst>
            </a:custGeom>
            <a:gradFill flip="none" rotWithShape="1">
              <a:gsLst>
                <a:gs pos="78000">
                  <a:srgbClr val="0195ED"/>
                </a:gs>
                <a:gs pos="100000">
                  <a:srgbClr val="02A4FF"/>
                </a:gs>
                <a:gs pos="26000">
                  <a:srgbClr val="0070C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10" name="直接连接符 9"/>
          <p:cNvCxnSpPr/>
          <p:nvPr/>
        </p:nvCxnSpPr>
        <p:spPr>
          <a:xfrm>
            <a:off x="11956633" y="97321"/>
            <a:ext cx="0" cy="6838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037341" y="114325"/>
            <a:ext cx="4936911" cy="666771"/>
          </a:xfrm>
          <a:prstGeom prst="rect">
            <a:avLst/>
          </a:prstGeom>
        </p:spPr>
        <p:txBody>
          <a:bodyPr wrap="square" lIns="91428" tIns="45713" rIns="91428" bIns="45713">
            <a:spAutoFit/>
          </a:bodyPr>
          <a:lstStyle/>
          <a:p>
            <a:pPr algn="r"/>
            <a:r>
              <a:rPr lang="zh-CN" altLang="en-US" sz="3733" b="1" dirty="0" smtClean="0">
                <a:solidFill>
                  <a:schemeClr val="bg1"/>
                </a:solidFill>
                <a:latin typeface="Microsoft JhengHei UI" panose="020B0604030504040204" pitchFamily="34" charset="-120"/>
                <a:ea typeface="Microsoft JhengHei UI" panose="020B0604030504040204" pitchFamily="34" charset="-120"/>
              </a:rPr>
              <a:t>单片机原理及应用</a:t>
            </a:r>
            <a:endParaRPr lang="en-US" altLang="zh-CN" sz="3733" b="1" dirty="0">
              <a:solidFill>
                <a:schemeClr val="bg1"/>
              </a:solidFill>
              <a:latin typeface="Microsoft JhengHei UI" panose="020B0604030504040204" pitchFamily="34" charset="-120"/>
              <a:ea typeface="Microsoft JhengHei UI" panose="020B0604030504040204" pitchFamily="34" charset="-120"/>
            </a:endParaRPr>
          </a:p>
        </p:txBody>
      </p:sp>
      <p:sp>
        <p:nvSpPr>
          <p:cNvPr id="14" name="矩形 13"/>
          <p:cNvSpPr/>
          <p:nvPr/>
        </p:nvSpPr>
        <p:spPr>
          <a:xfrm>
            <a:off x="1666931" y="1737204"/>
            <a:ext cx="4448280" cy="3046974"/>
          </a:xfrm>
          <a:prstGeom prst="rect">
            <a:avLst/>
          </a:prstGeom>
        </p:spPr>
        <p:txBody>
          <a:bodyPr wrap="square" lIns="91428" tIns="45713" rIns="91428" bIns="45713">
            <a:spAutoFit/>
          </a:bodyPr>
          <a:lstStyle/>
          <a:p>
            <a:pPr algn="ctr"/>
            <a:r>
              <a:rPr lang="zh-CN" altLang="en-US" sz="9600" dirty="0">
                <a:solidFill>
                  <a:srgbClr val="F24A0E"/>
                </a:solidFill>
                <a:latin typeface="华康俪金黑W8(P)" pitchFamily="34" charset="-122"/>
                <a:ea typeface="华康俪金黑W8(P)" pitchFamily="34" charset="-122"/>
              </a:rPr>
              <a:t>谢谢</a:t>
            </a:r>
            <a:endParaRPr lang="en-US" altLang="zh-CN" sz="9600" dirty="0">
              <a:solidFill>
                <a:srgbClr val="F24A0E"/>
              </a:solidFill>
              <a:latin typeface="华康俪金黑W8(P)" pitchFamily="34" charset="-122"/>
              <a:ea typeface="华康俪金黑W8(P)" pitchFamily="34" charset="-122"/>
            </a:endParaRPr>
          </a:p>
          <a:p>
            <a:pPr algn="ctr"/>
            <a:r>
              <a:rPr lang="en-US" altLang="zh-CN" sz="9600" dirty="0">
                <a:solidFill>
                  <a:srgbClr val="F24A0E"/>
                </a:solidFill>
                <a:latin typeface="华康俪金黑W8(P)" pitchFamily="34" charset="-122"/>
                <a:ea typeface="华康俪金黑W8(P)" pitchFamily="34" charset="-122"/>
              </a:rPr>
              <a:t>Thanks!</a:t>
            </a:r>
          </a:p>
        </p:txBody>
      </p:sp>
      <p:pic>
        <p:nvPicPr>
          <p:cNvPr id="9218" name="Picture 2"/>
          <p:cNvPicPr>
            <a:picLocks noChangeAspect="1" noChangeArrowheads="1"/>
          </p:cNvPicPr>
          <p:nvPr/>
        </p:nvPicPr>
        <p:blipFill>
          <a:blip r:embed="rId2" cstate="print"/>
          <a:srcRect/>
          <a:stretch>
            <a:fillRect/>
          </a:stretch>
        </p:blipFill>
        <p:spPr bwMode="auto">
          <a:xfrm>
            <a:off x="143339" y="6261101"/>
            <a:ext cx="4445000" cy="596900"/>
          </a:xfrm>
          <a:prstGeom prst="rect">
            <a:avLst/>
          </a:prstGeom>
          <a:noFill/>
          <a:ln w="9525">
            <a:noFill/>
            <a:miter lim="800000"/>
            <a:headEnd/>
            <a:tailEnd/>
          </a:ln>
        </p:spPr>
      </p:pic>
      <p:pic>
        <p:nvPicPr>
          <p:cNvPr id="9219" name="Picture 3"/>
          <p:cNvPicPr>
            <a:picLocks noChangeAspect="1" noChangeArrowheads="1"/>
          </p:cNvPicPr>
          <p:nvPr/>
        </p:nvPicPr>
        <p:blipFill>
          <a:blip r:embed="rId2" cstate="print"/>
          <a:srcRect/>
          <a:stretch>
            <a:fillRect/>
          </a:stretch>
        </p:blipFill>
        <p:spPr bwMode="auto">
          <a:xfrm>
            <a:off x="7536160" y="6117299"/>
            <a:ext cx="4445000" cy="596900"/>
          </a:xfrm>
          <a:prstGeom prst="rect">
            <a:avLst/>
          </a:prstGeom>
          <a:noFill/>
          <a:ln w="9525">
            <a:noFill/>
            <a:miter lim="800000"/>
            <a:headEnd/>
            <a:tailEnd/>
          </a:ln>
        </p:spPr>
      </p:pic>
    </p:spTree>
    <p:extLst>
      <p:ext uri="{BB962C8B-B14F-4D97-AF65-F5344CB8AC3E}">
        <p14:creationId xmlns:p14="http://schemas.microsoft.com/office/powerpoint/2010/main" val="30459930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800601" y="333375"/>
            <a:ext cx="7559675" cy="1143000"/>
          </a:xfrm>
        </p:spPr>
        <p:txBody>
          <a:bodyPr>
            <a:normAutofit fontScale="90000"/>
          </a:bodyPr>
          <a:lstStyle/>
          <a:p>
            <a:pPr algn="l" eaLnBrk="1" hangingPunct="1"/>
            <a:r>
              <a:rPr lang="en-US" altLang="zh-CN" sz="2800" b="1"/>
              <a:t>2.1.1</a:t>
            </a:r>
            <a:r>
              <a:rPr lang="zh-CN" altLang="en-US" sz="2800" b="1"/>
              <a:t>任务</a:t>
            </a:r>
            <a:r>
              <a:rPr lang="en-US" altLang="zh-CN" sz="2800" b="1"/>
              <a:t>5-1</a:t>
            </a:r>
            <a:r>
              <a:rPr lang="zh-CN" altLang="en-US" sz="2800" b="1"/>
              <a:t>：用单片机</a:t>
            </a:r>
            <a:r>
              <a:rPr lang="en-US" altLang="zh-CN" sz="2800" b="1"/>
              <a:t>P1</a:t>
            </a:r>
            <a:r>
              <a:rPr lang="zh-CN" altLang="en-US" sz="2800" b="1"/>
              <a:t>口来点</a:t>
            </a:r>
            <a:br>
              <a:rPr lang="zh-CN" altLang="en-US" sz="2800" b="1"/>
            </a:br>
            <a:r>
              <a:rPr lang="zh-CN" altLang="en-US" sz="2800" b="1"/>
              <a:t>亮</a:t>
            </a:r>
            <a:r>
              <a:rPr lang="en-US" altLang="zh-CN" sz="2800" b="1"/>
              <a:t>LED0</a:t>
            </a:r>
            <a:r>
              <a:rPr lang="zh-CN" altLang="en-US" sz="2800" b="1"/>
              <a:t>～</a:t>
            </a:r>
            <a:r>
              <a:rPr lang="en-US" altLang="zh-CN" sz="2800" b="1"/>
              <a:t>LED7</a:t>
            </a:r>
            <a:r>
              <a:rPr lang="zh-CN" altLang="en-US" sz="2800" b="1"/>
              <a:t>灯</a:t>
            </a:r>
            <a:br>
              <a:rPr lang="zh-CN" altLang="en-US" sz="2800" b="1"/>
            </a:br>
            <a:endParaRPr lang="zh-CN" altLang="en-US" sz="2800" b="1"/>
          </a:p>
        </p:txBody>
      </p:sp>
      <p:sp>
        <p:nvSpPr>
          <p:cNvPr id="12291" name="Rectangle 3"/>
          <p:cNvSpPr>
            <a:spLocks noGrp="1" noChangeArrowheads="1"/>
          </p:cNvSpPr>
          <p:nvPr>
            <p:ph type="body" idx="1"/>
          </p:nvPr>
        </p:nvSpPr>
        <p:spPr/>
        <p:txBody>
          <a:bodyPr>
            <a:normAutofit lnSpcReduction="10000"/>
          </a:bodyPr>
          <a:lstStyle/>
          <a:p>
            <a:pPr>
              <a:lnSpc>
                <a:spcPct val="80000"/>
              </a:lnSpc>
              <a:buFont typeface="Arial" panose="020B0604020202020204" pitchFamily="34" charset="0"/>
              <a:buNone/>
            </a:pPr>
            <a:r>
              <a:rPr lang="en-US" altLang="zh-CN" b="1">
                <a:latin typeface="Arial" panose="020B0604020202020204" pitchFamily="34" charset="0"/>
              </a:rPr>
              <a:t>3.</a:t>
            </a:r>
            <a:r>
              <a:rPr lang="zh-CN" altLang="en-US" b="1">
                <a:latin typeface="Arial" panose="020B0604020202020204" pitchFamily="34" charset="0"/>
              </a:rPr>
              <a:t>任务实现</a:t>
            </a:r>
            <a:endParaRPr lang="zh-CN" altLang="en-US">
              <a:latin typeface="Arial" panose="020B0604020202020204" pitchFamily="34" charset="0"/>
            </a:endParaRPr>
          </a:p>
          <a:p>
            <a:pPr>
              <a:lnSpc>
                <a:spcPct val="80000"/>
              </a:lnSpc>
              <a:buFont typeface="Arial" panose="020B0604020202020204" pitchFamily="34" charset="0"/>
              <a:buNone/>
            </a:pPr>
            <a:r>
              <a:rPr lang="zh-CN" altLang="en-US">
                <a:latin typeface="Arial" panose="020B0604020202020204" pitchFamily="34" charset="0"/>
              </a:rPr>
              <a:t>      </a:t>
            </a:r>
            <a:r>
              <a:rPr lang="en-US" altLang="zh-CN">
                <a:latin typeface="Arial" panose="020B0604020202020204" pitchFamily="34" charset="0"/>
              </a:rPr>
              <a:t>(1)</a:t>
            </a:r>
            <a:r>
              <a:rPr lang="zh-CN" altLang="en-US">
                <a:latin typeface="Arial" panose="020B0604020202020204" pitchFamily="34" charset="0"/>
              </a:rPr>
              <a:t>程序设计</a:t>
            </a:r>
          </a:p>
          <a:p>
            <a:pPr>
              <a:lnSpc>
                <a:spcPct val="80000"/>
              </a:lnSpc>
              <a:buFont typeface="Arial" panose="020B0604020202020204" pitchFamily="34" charset="0"/>
              <a:buNone/>
            </a:pPr>
            <a:r>
              <a:rPr lang="zh-CN" altLang="en-US">
                <a:latin typeface="Arial" panose="020B0604020202020204" pitchFamily="34" charset="0"/>
              </a:rPr>
              <a:t>       先建立文件夹“</a:t>
            </a:r>
            <a:r>
              <a:rPr lang="en-US" altLang="zh-CN">
                <a:latin typeface="Arial" panose="020B0604020202020204" pitchFamily="34" charset="0"/>
              </a:rPr>
              <a:t>XM5-1”,</a:t>
            </a:r>
            <a:r>
              <a:rPr lang="zh-CN" altLang="en-US">
                <a:latin typeface="Arial" panose="020B0604020202020204" pitchFamily="34" charset="0"/>
              </a:rPr>
              <a:t>然后建立“</a:t>
            </a:r>
            <a:r>
              <a:rPr lang="en-US" altLang="zh-CN">
                <a:latin typeface="Arial" panose="020B0604020202020204" pitchFamily="34" charset="0"/>
              </a:rPr>
              <a:t>XM5-1”</a:t>
            </a:r>
            <a:r>
              <a:rPr lang="zh-CN" altLang="en-US">
                <a:latin typeface="Arial" panose="020B0604020202020204" pitchFamily="34" charset="0"/>
              </a:rPr>
              <a:t>工程项目，最后建立源程序文件“</a:t>
            </a:r>
            <a:r>
              <a:rPr lang="en-US" altLang="zh-CN">
                <a:latin typeface="Arial" panose="020B0604020202020204" pitchFamily="34" charset="0"/>
              </a:rPr>
              <a:t>XM5-1.c”</a:t>
            </a:r>
            <a:r>
              <a:rPr lang="zh-CN" altLang="en-US">
                <a:latin typeface="Arial" panose="020B0604020202020204" pitchFamily="34" charset="0"/>
              </a:rPr>
              <a:t>，输入如下源程序：</a:t>
            </a:r>
          </a:p>
          <a:p>
            <a:pPr>
              <a:lnSpc>
                <a:spcPct val="80000"/>
              </a:lnSpc>
              <a:buFont typeface="Arial" panose="020B0604020202020204" pitchFamily="34" charset="0"/>
              <a:buNone/>
            </a:pPr>
            <a:r>
              <a:rPr lang="en-US" altLang="zh-CN">
                <a:latin typeface="Arial" panose="020B0604020202020204" pitchFamily="34" charset="0"/>
              </a:rPr>
              <a:t>#include&lt;reg51.h&gt;  /</a:t>
            </a:r>
            <a:r>
              <a:rPr lang="zh-CN" altLang="en-US">
                <a:latin typeface="Arial" panose="020B0604020202020204" pitchFamily="34" charset="0"/>
              </a:rPr>
              <a:t>*包含</a:t>
            </a:r>
            <a:r>
              <a:rPr lang="en-US" altLang="zh-CN">
                <a:latin typeface="Arial" panose="020B0604020202020204" pitchFamily="34" charset="0"/>
              </a:rPr>
              <a:t>51</a:t>
            </a:r>
            <a:r>
              <a:rPr lang="zh-CN" altLang="en-US">
                <a:latin typeface="Arial" panose="020B0604020202020204" pitchFamily="34" charset="0"/>
              </a:rPr>
              <a:t>单片机寄存器定义的头文件</a:t>
            </a:r>
            <a:r>
              <a:rPr lang="en-US" altLang="zh-CN">
                <a:latin typeface="Arial" panose="020B0604020202020204" pitchFamily="34" charset="0"/>
              </a:rPr>
              <a:t>*/</a:t>
            </a:r>
            <a:endParaRPr lang="zh-CN" altLang="en-US">
              <a:latin typeface="Arial" panose="020B0604020202020204" pitchFamily="34" charset="0"/>
            </a:endParaRPr>
          </a:p>
          <a:p>
            <a:pPr>
              <a:lnSpc>
                <a:spcPct val="80000"/>
              </a:lnSpc>
              <a:buFont typeface="Arial" panose="020B0604020202020204" pitchFamily="34" charset="0"/>
              <a:buNone/>
            </a:pPr>
            <a:r>
              <a:rPr lang="en-US" altLang="zh-CN">
                <a:latin typeface="Arial" panose="020B0604020202020204" pitchFamily="34" charset="0"/>
              </a:rPr>
              <a:t>void main(void) /*</a:t>
            </a:r>
            <a:r>
              <a:rPr lang="zh-CN" altLang="en-US">
                <a:latin typeface="Arial" panose="020B0604020202020204" pitchFamily="34" charset="0"/>
              </a:rPr>
              <a:t>两个</a:t>
            </a:r>
            <a:r>
              <a:rPr lang="en-US" altLang="zh-CN">
                <a:latin typeface="Arial" panose="020B0604020202020204" pitchFamily="34" charset="0"/>
              </a:rPr>
              <a:t>void</a:t>
            </a:r>
            <a:r>
              <a:rPr lang="zh-CN" altLang="en-US">
                <a:latin typeface="Arial" panose="020B0604020202020204" pitchFamily="34" charset="0"/>
              </a:rPr>
              <a:t>意思分别为无需返回值，没有参数传递</a:t>
            </a:r>
            <a:r>
              <a:rPr lang="en-US" altLang="zh-CN">
                <a:latin typeface="Arial" panose="020B0604020202020204" pitchFamily="34" charset="0"/>
              </a:rPr>
              <a:t>*/</a:t>
            </a:r>
            <a:endParaRPr lang="zh-CN" altLang="en-US">
              <a:latin typeface="Arial" panose="020B0604020202020204" pitchFamily="34" charset="0"/>
            </a:endParaRPr>
          </a:p>
          <a:p>
            <a:pPr>
              <a:lnSpc>
                <a:spcPct val="80000"/>
              </a:lnSpc>
              <a:buFont typeface="Arial" panose="020B0604020202020204" pitchFamily="34" charset="0"/>
              <a:buNone/>
            </a:pPr>
            <a:r>
              <a:rPr lang="en-US" altLang="zh-CN">
                <a:latin typeface="Arial" panose="020B0604020202020204" pitchFamily="34" charset="0"/>
              </a:rPr>
              <a:t>{</a:t>
            </a:r>
          </a:p>
          <a:p>
            <a:pPr>
              <a:lnSpc>
                <a:spcPct val="80000"/>
              </a:lnSpc>
              <a:buFont typeface="Arial" panose="020B0604020202020204" pitchFamily="34" charset="0"/>
              <a:buNone/>
            </a:pPr>
            <a:r>
              <a:rPr lang="en-US" altLang="zh-CN">
                <a:latin typeface="Arial" panose="020B0604020202020204" pitchFamily="34" charset="0"/>
              </a:rPr>
              <a:t> P1=0x00; /*P1=0000 0000B</a:t>
            </a:r>
            <a:r>
              <a:rPr lang="zh-CN" altLang="en-US">
                <a:latin typeface="Arial" panose="020B0604020202020204" pitchFamily="34" charset="0"/>
              </a:rPr>
              <a:t>，即</a:t>
            </a:r>
            <a:r>
              <a:rPr lang="en-US" altLang="zh-CN">
                <a:latin typeface="Arial" panose="020B0604020202020204" pitchFamily="34" charset="0"/>
              </a:rPr>
              <a:t>P1</a:t>
            </a:r>
            <a:r>
              <a:rPr lang="zh-CN" altLang="en-US">
                <a:latin typeface="Arial" panose="020B0604020202020204" pitchFamily="34" charset="0"/>
              </a:rPr>
              <a:t>口输出低电平，点亮</a:t>
            </a:r>
            <a:r>
              <a:rPr lang="en-US" altLang="zh-CN">
                <a:latin typeface="Arial" panose="020B0604020202020204" pitchFamily="34" charset="0"/>
              </a:rPr>
              <a:t>LED0</a:t>
            </a:r>
            <a:r>
              <a:rPr lang="zh-CN" altLang="en-US">
                <a:latin typeface="Arial" panose="020B0604020202020204" pitchFamily="34" charset="0"/>
              </a:rPr>
              <a:t>～</a:t>
            </a:r>
            <a:r>
              <a:rPr lang="en-US" altLang="zh-CN">
                <a:latin typeface="Arial" panose="020B0604020202020204" pitchFamily="34" charset="0"/>
              </a:rPr>
              <a:t>LED7</a:t>
            </a:r>
            <a:r>
              <a:rPr lang="zh-CN" altLang="en-US">
                <a:latin typeface="Arial" panose="020B0604020202020204" pitchFamily="34" charset="0"/>
              </a:rPr>
              <a:t>灯</a:t>
            </a:r>
            <a:r>
              <a:rPr lang="en-US" altLang="zh-CN">
                <a:latin typeface="Arial" panose="020B0604020202020204" pitchFamily="34" charset="0"/>
              </a:rPr>
              <a:t>*/</a:t>
            </a:r>
            <a:endParaRPr lang="zh-CN" altLang="en-US">
              <a:latin typeface="Arial" panose="020B0604020202020204" pitchFamily="34" charset="0"/>
            </a:endParaRPr>
          </a:p>
          <a:p>
            <a:pPr>
              <a:lnSpc>
                <a:spcPct val="80000"/>
              </a:lnSpc>
              <a:buFont typeface="Arial" panose="020B0604020202020204" pitchFamily="34" charset="0"/>
              <a:buNone/>
            </a:pPr>
            <a:r>
              <a:rPr lang="en-US" altLang="zh-CN">
                <a:latin typeface="Arial" panose="020B0604020202020204" pitchFamily="34" charset="0"/>
              </a:rPr>
              <a:t>}</a:t>
            </a:r>
            <a:endParaRPr lang="zh-CN" altLang="en-US">
              <a:latin typeface="Arial" panose="020B0604020202020204" pitchFamily="34" charset="0"/>
            </a:endParaRPr>
          </a:p>
        </p:txBody>
      </p:sp>
    </p:spTree>
    <p:extLst>
      <p:ext uri="{BB962C8B-B14F-4D97-AF65-F5344CB8AC3E}">
        <p14:creationId xmlns:p14="http://schemas.microsoft.com/office/powerpoint/2010/main" val="21972437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872038" y="271463"/>
            <a:ext cx="8229600" cy="1143000"/>
          </a:xfrm>
        </p:spPr>
        <p:txBody>
          <a:bodyPr>
            <a:normAutofit fontScale="90000"/>
          </a:bodyPr>
          <a:lstStyle/>
          <a:p>
            <a:pPr algn="l" eaLnBrk="1" hangingPunct="1"/>
            <a:r>
              <a:rPr lang="en-US" altLang="zh-CN" sz="2800" b="1"/>
              <a:t>2.1.1</a:t>
            </a:r>
            <a:r>
              <a:rPr lang="zh-CN" altLang="en-US" sz="2800" b="1"/>
              <a:t>任务</a:t>
            </a:r>
            <a:r>
              <a:rPr lang="en-US" altLang="zh-CN" sz="2800" b="1"/>
              <a:t>5-1</a:t>
            </a:r>
            <a:r>
              <a:rPr lang="zh-CN" altLang="en-US" sz="2800" b="1"/>
              <a:t>：用单片机</a:t>
            </a:r>
            <a:r>
              <a:rPr lang="en-US" altLang="zh-CN" sz="2800" b="1"/>
              <a:t>P1</a:t>
            </a:r>
            <a:r>
              <a:rPr lang="zh-CN" altLang="en-US" sz="2800" b="1"/>
              <a:t>口来点</a:t>
            </a:r>
            <a:br>
              <a:rPr lang="zh-CN" altLang="en-US" sz="2800" b="1"/>
            </a:br>
            <a:r>
              <a:rPr lang="zh-CN" altLang="en-US" sz="2800" b="1"/>
              <a:t>亮</a:t>
            </a:r>
            <a:r>
              <a:rPr lang="en-US" altLang="zh-CN" sz="2800" b="1"/>
              <a:t>LED0</a:t>
            </a:r>
            <a:r>
              <a:rPr lang="zh-CN" altLang="en-US" sz="2800" b="1"/>
              <a:t>～</a:t>
            </a:r>
            <a:r>
              <a:rPr lang="en-US" altLang="zh-CN" sz="2800" b="1"/>
              <a:t>LED7</a:t>
            </a:r>
            <a:r>
              <a:rPr lang="zh-CN" altLang="en-US" sz="2800" b="1"/>
              <a:t>灯</a:t>
            </a:r>
            <a:br>
              <a:rPr lang="zh-CN" altLang="en-US" sz="2800" b="1"/>
            </a:br>
            <a:endParaRPr lang="zh-CN" altLang="en-US" sz="2800" b="1"/>
          </a:p>
        </p:txBody>
      </p:sp>
      <p:sp>
        <p:nvSpPr>
          <p:cNvPr id="13315" name="Rectangle 3"/>
          <p:cNvSpPr>
            <a:spLocks noGrp="1" noChangeArrowheads="1"/>
          </p:cNvSpPr>
          <p:nvPr>
            <p:ph type="body" idx="1"/>
          </p:nvPr>
        </p:nvSpPr>
        <p:spPr>
          <a:xfrm>
            <a:off x="1774826" y="2060576"/>
            <a:ext cx="8569325" cy="4525963"/>
          </a:xfrm>
        </p:spPr>
        <p:txBody>
          <a:bodyPr/>
          <a:lstStyle/>
          <a:p>
            <a:pPr>
              <a:lnSpc>
                <a:spcPct val="80000"/>
              </a:lnSpc>
              <a:buFont typeface="Arial" panose="020B0604020202020204" pitchFamily="34" charset="0"/>
              <a:buNone/>
            </a:pPr>
            <a:r>
              <a:rPr lang="en-US" altLang="zh-CN" smtClean="0">
                <a:latin typeface="Arial" panose="020B0604020202020204" pitchFamily="34" charset="0"/>
              </a:rPr>
              <a:t>(2) </a:t>
            </a:r>
            <a:r>
              <a:rPr lang="zh-CN" altLang="en-US" smtClean="0">
                <a:latin typeface="Arial" panose="020B0604020202020204" pitchFamily="34" charset="0"/>
              </a:rPr>
              <a:t>用</a:t>
            </a:r>
            <a:r>
              <a:rPr lang="en-US" altLang="zh-CN" smtClean="0">
                <a:latin typeface="Arial" panose="020B0604020202020204" pitchFamily="34" charset="0"/>
              </a:rPr>
              <a:t>Proteus</a:t>
            </a:r>
            <a:r>
              <a:rPr lang="zh-CN" altLang="en-US" smtClean="0">
                <a:latin typeface="Arial" panose="020B0604020202020204" pitchFamily="34" charset="0"/>
              </a:rPr>
              <a:t>软件仿真</a:t>
            </a:r>
          </a:p>
          <a:p>
            <a:pPr>
              <a:lnSpc>
                <a:spcPct val="80000"/>
              </a:lnSpc>
              <a:buFont typeface="Arial" panose="020B0604020202020204" pitchFamily="34" charset="0"/>
              <a:buNone/>
            </a:pPr>
            <a:r>
              <a:rPr lang="zh-CN" altLang="en-US" smtClean="0">
                <a:latin typeface="Arial" panose="020B0604020202020204" pitchFamily="34" charset="0"/>
              </a:rPr>
              <a:t>         经过</a:t>
            </a:r>
            <a:r>
              <a:rPr lang="en-US" altLang="zh-CN" smtClean="0">
                <a:latin typeface="Arial" panose="020B0604020202020204" pitchFamily="34" charset="0"/>
              </a:rPr>
              <a:t>Keil</a:t>
            </a:r>
            <a:r>
              <a:rPr lang="zh-CN" altLang="en-US" smtClean="0">
                <a:latin typeface="Arial" panose="020B0604020202020204" pitchFamily="34" charset="0"/>
              </a:rPr>
              <a:t>软件编译通过后，在</a:t>
            </a:r>
            <a:r>
              <a:rPr lang="en-US" altLang="zh-CN" smtClean="0">
                <a:latin typeface="Arial" panose="020B0604020202020204" pitchFamily="34" charset="0"/>
              </a:rPr>
              <a:t>ProteusISIS</a:t>
            </a:r>
            <a:r>
              <a:rPr lang="zh-CN" altLang="en-US" smtClean="0">
                <a:latin typeface="Arial" panose="020B0604020202020204" pitchFamily="34" charset="0"/>
              </a:rPr>
              <a:t>编辑环境中绘制仿真电路图，将编译好的“</a:t>
            </a:r>
            <a:r>
              <a:rPr lang="en-US" altLang="zh-CN" smtClean="0">
                <a:latin typeface="Arial" panose="020B0604020202020204" pitchFamily="34" charset="0"/>
              </a:rPr>
              <a:t>XM5-1.hex”</a:t>
            </a:r>
            <a:r>
              <a:rPr lang="zh-CN" altLang="en-US" smtClean="0">
                <a:latin typeface="Arial" panose="020B0604020202020204" pitchFamily="34" charset="0"/>
              </a:rPr>
              <a:t>文件加载到</a:t>
            </a:r>
            <a:r>
              <a:rPr lang="en-US" altLang="zh-CN" smtClean="0">
                <a:latin typeface="Arial" panose="020B0604020202020204" pitchFamily="34" charset="0"/>
              </a:rPr>
              <a:t>AT89C51</a:t>
            </a:r>
            <a:r>
              <a:rPr lang="zh-CN" altLang="en-US" smtClean="0">
                <a:latin typeface="Arial" panose="020B0604020202020204" pitchFamily="34" charset="0"/>
              </a:rPr>
              <a:t>里，然后启动仿真，就会同时点亮</a:t>
            </a:r>
            <a:r>
              <a:rPr lang="en-US" altLang="zh-CN" smtClean="0">
                <a:latin typeface="Arial" panose="020B0604020202020204" pitchFamily="34" charset="0"/>
              </a:rPr>
              <a:t>LED0</a:t>
            </a:r>
            <a:r>
              <a:rPr lang="zh-CN" altLang="en-US" smtClean="0">
                <a:latin typeface="Arial" panose="020B0604020202020204" pitchFamily="34" charset="0"/>
              </a:rPr>
              <a:t>～</a:t>
            </a:r>
            <a:r>
              <a:rPr lang="en-US" altLang="zh-CN" smtClean="0">
                <a:latin typeface="Arial" panose="020B0604020202020204" pitchFamily="34" charset="0"/>
              </a:rPr>
              <a:t>LED7</a:t>
            </a:r>
            <a:r>
              <a:rPr lang="zh-CN" altLang="en-US" smtClean="0">
                <a:latin typeface="Arial" panose="020B0604020202020204" pitchFamily="34" charset="0"/>
              </a:rPr>
              <a:t>灯，效果图如图</a:t>
            </a:r>
            <a:r>
              <a:rPr lang="en-US" altLang="zh-CN" smtClean="0">
                <a:latin typeface="Arial" panose="020B0604020202020204" pitchFamily="34" charset="0"/>
              </a:rPr>
              <a:t>2-1</a:t>
            </a:r>
            <a:r>
              <a:rPr lang="zh-CN" altLang="en-US" smtClean="0">
                <a:latin typeface="Arial" panose="020B0604020202020204" pitchFamily="34" charset="0"/>
              </a:rPr>
              <a:t>所示。</a:t>
            </a:r>
          </a:p>
          <a:p>
            <a:pPr eaLnBrk="1" hangingPunct="1"/>
            <a:endParaRPr lang="zh-CN" altLang="en-US" smtClean="0">
              <a:latin typeface="Arial" panose="020B0604020202020204" pitchFamily="34" charset="0"/>
            </a:endParaRPr>
          </a:p>
        </p:txBody>
      </p:sp>
      <p:sp>
        <p:nvSpPr>
          <p:cNvPr id="13316" name="Text Box 4"/>
          <p:cNvSpPr txBox="1">
            <a:spLocks noChangeArrowheads="1"/>
          </p:cNvSpPr>
          <p:nvPr/>
        </p:nvSpPr>
        <p:spPr bwMode="auto">
          <a:xfrm>
            <a:off x="7612063" y="5072064"/>
            <a:ext cx="21447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5-1</a:t>
            </a:r>
            <a:r>
              <a:rPr lang="zh-CN" altLang="en-US" sz="2800">
                <a:latin typeface="Calibri" panose="020F0502020204030204" pitchFamily="34" charset="0"/>
                <a:hlinkClick r:id="rId2" action="ppaction://hlinkfile"/>
              </a:rPr>
              <a:t>仿真</a:t>
            </a:r>
            <a:endParaRPr lang="zh-CN" altLang="en-US" sz="2800">
              <a:latin typeface="Calibri" panose="020F0502020204030204" pitchFamily="34" charset="0"/>
              <a:hlinkClick r:id="rId3" action="ppaction://hlinkfile"/>
            </a:endParaRPr>
          </a:p>
        </p:txBody>
      </p:sp>
    </p:spTree>
    <p:extLst>
      <p:ext uri="{BB962C8B-B14F-4D97-AF65-F5344CB8AC3E}">
        <p14:creationId xmlns:p14="http://schemas.microsoft.com/office/powerpoint/2010/main" val="16300401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8">
            <a:hlinkClick r:id="rId2" action="ppaction://hlinksldjump"/>
          </p:cNvPr>
          <p:cNvSpPr txBox="1">
            <a:spLocks noChangeArrowheads="1"/>
          </p:cNvSpPr>
          <p:nvPr/>
        </p:nvSpPr>
        <p:spPr bwMode="auto">
          <a:xfrm>
            <a:off x="5591175" y="188914"/>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
        <p:nvSpPr>
          <p:cNvPr id="14339" name="Text Box 3"/>
          <p:cNvSpPr txBox="1">
            <a:spLocks noChangeArrowheads="1"/>
          </p:cNvSpPr>
          <p:nvPr/>
        </p:nvSpPr>
        <p:spPr bwMode="auto">
          <a:xfrm>
            <a:off x="1825625" y="1916113"/>
            <a:ext cx="86614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宋体" panose="02010600030101010101" pitchFamily="2" charset="-122"/>
              </a:rPr>
              <a:t>2.1.2</a:t>
            </a:r>
            <a:r>
              <a:rPr lang="zh-CN" altLang="en-US" sz="2800" b="1">
                <a:latin typeface="宋体" panose="02010600030101010101" pitchFamily="2" charset="-122"/>
              </a:rPr>
              <a:t>任务</a:t>
            </a:r>
            <a:r>
              <a:rPr lang="en-US" altLang="zh-CN" sz="2800" b="1">
                <a:latin typeface="宋体" panose="02010600030101010101" pitchFamily="2" charset="-122"/>
              </a:rPr>
              <a:t>5-2</a:t>
            </a:r>
            <a:r>
              <a:rPr lang="zh-CN" altLang="en-US" sz="2800" b="1">
                <a:latin typeface="宋体" panose="02010600030101010101" pitchFamily="2" charset="-122"/>
              </a:rPr>
              <a:t>：相关知识</a:t>
            </a:r>
          </a:p>
          <a:p>
            <a:r>
              <a:rPr lang="en-US" altLang="zh-CN" sz="2800" b="1">
                <a:latin typeface="宋体" panose="02010600030101010101" pitchFamily="2" charset="-122"/>
              </a:rPr>
              <a:t>  </a:t>
            </a:r>
            <a:r>
              <a:rPr lang="zh-CN" altLang="en-US" sz="2800" b="1">
                <a:latin typeface="宋体" panose="02010600030101010101" pitchFamily="2" charset="-122"/>
              </a:rPr>
              <a:t> </a:t>
            </a:r>
            <a:r>
              <a:rPr lang="en-US" altLang="zh-CN" sz="2800" b="1">
                <a:latin typeface="宋体" panose="02010600030101010101" pitchFamily="2" charset="-122"/>
              </a:rPr>
              <a:t>1.80C51</a:t>
            </a:r>
            <a:r>
              <a:rPr lang="zh-CN" altLang="en-US" sz="2800" b="1">
                <a:latin typeface="宋体" panose="02010600030101010101" pitchFamily="2" charset="-122"/>
              </a:rPr>
              <a:t>单片机的结构</a:t>
            </a:r>
            <a:endParaRPr lang="zh-CN" altLang="en-US" sz="2800">
              <a:latin typeface="宋体" panose="02010600030101010101" pitchFamily="2" charset="-122"/>
            </a:endParaRPr>
          </a:p>
          <a:p>
            <a:r>
              <a:rPr lang="en-US" altLang="zh-CN" sz="2800">
                <a:latin typeface="宋体" panose="02010600030101010101" pitchFamily="2" charset="-122"/>
              </a:rPr>
              <a:t>    80C51</a:t>
            </a:r>
            <a:r>
              <a:rPr lang="zh-CN" altLang="en-US" sz="2800">
                <a:latin typeface="宋体" panose="02010600030101010101" pitchFamily="2" charset="-122"/>
              </a:rPr>
              <a:t>单片机的结构框图如图</a:t>
            </a:r>
            <a:r>
              <a:rPr lang="en-US" altLang="zh-CN" sz="2800">
                <a:latin typeface="宋体" panose="02010600030101010101" pitchFamily="2" charset="-122"/>
              </a:rPr>
              <a:t>2-2</a:t>
            </a:r>
            <a:r>
              <a:rPr lang="zh-CN" altLang="en-US" sz="2800">
                <a:latin typeface="宋体" panose="02010600030101010101" pitchFamily="2" charset="-122"/>
              </a:rPr>
              <a:t>所示，可以看出，在一块芯片上集成了一个微型计算机的主要部件，它包括以下几部分。</a:t>
            </a:r>
          </a:p>
          <a:p>
            <a:endParaRPr lang="zh-CN" altLang="en-US" sz="2800"/>
          </a:p>
        </p:txBody>
      </p:sp>
    </p:spTree>
    <p:extLst>
      <p:ext uri="{BB962C8B-B14F-4D97-AF65-F5344CB8AC3E}">
        <p14:creationId xmlns:p14="http://schemas.microsoft.com/office/powerpoint/2010/main" val="3593699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872038" y="247650"/>
            <a:ext cx="8229600" cy="1143000"/>
          </a:xfrm>
        </p:spPr>
        <p:txBody>
          <a:bodyPr/>
          <a:lstStyle/>
          <a:p>
            <a:pPr algn="l" eaLnBrk="1" hangingPunct="1"/>
            <a:r>
              <a:rPr lang="en-US" altLang="zh-CN" sz="2800" b="1"/>
              <a:t>2.1.2</a:t>
            </a:r>
            <a:r>
              <a:rPr lang="zh-CN" altLang="en-US" sz="2800" b="1"/>
              <a:t>任务</a:t>
            </a:r>
            <a:r>
              <a:rPr lang="en-US" altLang="zh-CN" sz="2800" b="1"/>
              <a:t>5-2</a:t>
            </a:r>
            <a:r>
              <a:rPr lang="zh-CN" altLang="en-US" sz="2800" b="1"/>
              <a:t>：相关知识</a:t>
            </a:r>
            <a:r>
              <a:rPr lang="zh-CN" altLang="en-US" b="1" smtClean="0"/>
              <a:t/>
            </a:r>
            <a:br>
              <a:rPr lang="zh-CN" altLang="en-US" b="1" smtClean="0"/>
            </a:br>
            <a:endParaRPr lang="zh-CN" altLang="en-US" b="1" smtClean="0"/>
          </a:p>
        </p:txBody>
      </p:sp>
      <p:sp>
        <p:nvSpPr>
          <p:cNvPr id="15363" name="Rectangle 3"/>
          <p:cNvSpPr>
            <a:spLocks noGrp="1" noChangeArrowheads="1"/>
          </p:cNvSpPr>
          <p:nvPr>
            <p:ph type="body" idx="1"/>
          </p:nvPr>
        </p:nvSpPr>
        <p:spPr/>
        <p:txBody>
          <a:bodyPr/>
          <a:lstStyle/>
          <a:p>
            <a:pPr eaLnBrk="1" hangingPunct="1"/>
            <a:endParaRPr lang="zh-CN" altLang="zh-CN" smtClean="0"/>
          </a:p>
        </p:txBody>
      </p:sp>
      <p:pic>
        <p:nvPicPr>
          <p:cNvPr id="15364" name="Picture 4"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0400" y="2060576"/>
            <a:ext cx="8280400" cy="380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5"/>
          <p:cNvSpPr txBox="1">
            <a:spLocks noChangeArrowheads="1"/>
          </p:cNvSpPr>
          <p:nvPr/>
        </p:nvSpPr>
        <p:spPr bwMode="auto">
          <a:xfrm>
            <a:off x="2686640" y="5867400"/>
            <a:ext cx="50978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a:t>图</a:t>
            </a:r>
            <a:r>
              <a:rPr lang="en-US" altLang="zh-CN" sz="2800"/>
              <a:t>2-2 80C51</a:t>
            </a:r>
            <a:r>
              <a:rPr lang="zh-CN" altLang="en-US" sz="2800"/>
              <a:t>单片机的结构框图</a:t>
            </a:r>
          </a:p>
        </p:txBody>
      </p:sp>
    </p:spTree>
    <p:extLst>
      <p:ext uri="{BB962C8B-B14F-4D97-AF65-F5344CB8AC3E}">
        <p14:creationId xmlns:p14="http://schemas.microsoft.com/office/powerpoint/2010/main" val="9239661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p:cTn id="7" dur="500" decel="50000" fill="hold">
                                          <p:stCondLst>
                                            <p:cond delay="0"/>
                                          </p:stCondLst>
                                        </p:cTn>
                                        <p:tgtEl>
                                          <p:spTgt spid="1536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36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364"/>
                                        </p:tgtEl>
                                        <p:attrNameLst>
                                          <p:attrName>ppt_w</p:attrName>
                                        </p:attrNameLst>
                                      </p:cBhvr>
                                      <p:tavLst>
                                        <p:tav tm="0">
                                          <p:val>
                                            <p:strVal val="#ppt_w*.05"/>
                                          </p:val>
                                        </p:tav>
                                        <p:tav tm="100000">
                                          <p:val>
                                            <p:strVal val="#ppt_w"/>
                                          </p:val>
                                        </p:tav>
                                      </p:tavLst>
                                    </p:anim>
                                    <p:anim calcmode="lin" valueType="num">
                                      <p:cBhvr>
                                        <p:cTn id="10" dur="1000" fill="hold"/>
                                        <p:tgtEl>
                                          <p:spTgt spid="1536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36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36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36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8">
            <a:hlinkClick r:id="rId2" action="ppaction://hlinksldjump"/>
          </p:cNvPr>
          <p:cNvSpPr txBox="1">
            <a:spLocks noChangeArrowheads="1"/>
          </p:cNvSpPr>
          <p:nvPr/>
        </p:nvSpPr>
        <p:spPr bwMode="auto">
          <a:xfrm>
            <a:off x="5303839" y="346076"/>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
        <p:nvSpPr>
          <p:cNvPr id="16387" name="Text Box 3"/>
          <p:cNvSpPr txBox="1">
            <a:spLocks noChangeArrowheads="1"/>
          </p:cNvSpPr>
          <p:nvPr/>
        </p:nvSpPr>
        <p:spPr bwMode="auto">
          <a:xfrm>
            <a:off x="1847851" y="1701800"/>
            <a:ext cx="8424863"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1</a:t>
            </a:r>
            <a:r>
              <a:rPr lang="zh-CN" altLang="en-US" sz="2800"/>
              <a:t>）</a:t>
            </a:r>
            <a:r>
              <a:rPr lang="en-US" altLang="zh-CN" sz="2800"/>
              <a:t>1</a:t>
            </a:r>
            <a:r>
              <a:rPr lang="zh-CN" altLang="en-US" sz="2800"/>
              <a:t>个</a:t>
            </a:r>
            <a:r>
              <a:rPr lang="en-US" altLang="zh-CN" sz="2800"/>
              <a:t>8</a:t>
            </a:r>
            <a:r>
              <a:rPr lang="zh-CN" altLang="en-US" sz="2800"/>
              <a:t>位 </a:t>
            </a:r>
            <a:r>
              <a:rPr lang="en-US" altLang="zh-CN" sz="2800"/>
              <a:t>CPU</a:t>
            </a:r>
            <a:r>
              <a:rPr lang="zh-CN" altLang="en-US" sz="2800"/>
              <a:t>。</a:t>
            </a:r>
          </a:p>
          <a:p>
            <a:r>
              <a:rPr lang="zh-CN" altLang="en-US" sz="2800"/>
              <a:t>（</a:t>
            </a:r>
            <a:r>
              <a:rPr lang="en-US" altLang="zh-CN" sz="2800"/>
              <a:t>2</a:t>
            </a:r>
            <a:r>
              <a:rPr lang="zh-CN" altLang="en-US" sz="2800"/>
              <a:t>）时钟电路（振荡电路和时序</a:t>
            </a:r>
            <a:r>
              <a:rPr lang="en-US" altLang="zh-CN" sz="2800"/>
              <a:t>OSC</a:t>
            </a:r>
            <a:r>
              <a:rPr lang="zh-CN" altLang="en-US" sz="2800"/>
              <a:t>）。</a:t>
            </a:r>
          </a:p>
          <a:p>
            <a:r>
              <a:rPr lang="zh-CN" altLang="en-US" sz="2800"/>
              <a:t>（</a:t>
            </a:r>
            <a:r>
              <a:rPr lang="en-US" altLang="zh-CN" sz="2800"/>
              <a:t>3</a:t>
            </a:r>
            <a:r>
              <a:rPr lang="zh-CN" altLang="en-US" sz="2800"/>
              <a:t>）</a:t>
            </a:r>
            <a:r>
              <a:rPr lang="en-US" altLang="zh-CN" sz="2800"/>
              <a:t>4KB</a:t>
            </a:r>
            <a:r>
              <a:rPr lang="zh-CN" altLang="en-US" sz="2800"/>
              <a:t>程序存储器（</a:t>
            </a:r>
            <a:r>
              <a:rPr lang="en-US" altLang="zh-CN" sz="2800"/>
              <a:t>ROM/EPROM/Flsh</a:t>
            </a:r>
            <a:r>
              <a:rPr lang="zh-CN" altLang="en-US" sz="2800"/>
              <a:t>），可外扩展到</a:t>
            </a:r>
            <a:r>
              <a:rPr lang="en-US" altLang="zh-CN" sz="2800"/>
              <a:t>64KB</a:t>
            </a:r>
            <a:r>
              <a:rPr lang="zh-CN" altLang="en-US" sz="2800"/>
              <a:t>。</a:t>
            </a:r>
          </a:p>
          <a:p>
            <a:r>
              <a:rPr lang="zh-CN" altLang="en-US" sz="2800"/>
              <a:t>（</a:t>
            </a:r>
            <a:r>
              <a:rPr lang="en-US" altLang="zh-CN" sz="2800"/>
              <a:t>4</a:t>
            </a:r>
            <a:r>
              <a:rPr lang="zh-CN" altLang="en-US" sz="2800"/>
              <a:t>）</a:t>
            </a:r>
            <a:r>
              <a:rPr lang="en-US" altLang="zh-CN" sz="2800"/>
              <a:t>128B</a:t>
            </a:r>
            <a:r>
              <a:rPr lang="zh-CN" altLang="en-US" sz="2800"/>
              <a:t>数据存储器</a:t>
            </a:r>
            <a:r>
              <a:rPr lang="en-US" altLang="zh-CN" sz="2800"/>
              <a:t>RAM</a:t>
            </a:r>
            <a:r>
              <a:rPr lang="zh-CN" altLang="en-US" sz="2800"/>
              <a:t>，可外扩展到</a:t>
            </a:r>
            <a:r>
              <a:rPr lang="en-US" altLang="zh-CN" sz="2800"/>
              <a:t>64KB</a:t>
            </a:r>
            <a:r>
              <a:rPr lang="zh-CN" altLang="en-US" sz="2800"/>
              <a:t>。</a:t>
            </a:r>
          </a:p>
          <a:p>
            <a:r>
              <a:rPr lang="zh-CN" altLang="en-US" sz="2800"/>
              <a:t>（</a:t>
            </a:r>
            <a:r>
              <a:rPr lang="en-US" altLang="zh-CN" sz="2800"/>
              <a:t>5</a:t>
            </a:r>
            <a:r>
              <a:rPr lang="zh-CN" altLang="en-US" sz="2800"/>
              <a:t>）两个</a:t>
            </a:r>
            <a:r>
              <a:rPr lang="en-US" altLang="zh-CN" sz="2800"/>
              <a:t>16</a:t>
            </a:r>
            <a:r>
              <a:rPr lang="zh-CN" altLang="en-US" sz="2800"/>
              <a:t>位定时</a:t>
            </a:r>
            <a:r>
              <a:rPr lang="en-US" altLang="zh-CN" sz="2800"/>
              <a:t>/</a:t>
            </a:r>
            <a:r>
              <a:rPr lang="zh-CN" altLang="en-US" sz="2800"/>
              <a:t>计数器。</a:t>
            </a:r>
          </a:p>
          <a:p>
            <a:r>
              <a:rPr lang="zh-CN" altLang="en-US" sz="2800"/>
              <a:t>（</a:t>
            </a:r>
            <a:r>
              <a:rPr lang="en-US" altLang="zh-CN" sz="2800"/>
              <a:t>6</a:t>
            </a:r>
            <a:r>
              <a:rPr lang="zh-CN" altLang="en-US" sz="2800"/>
              <a:t>）</a:t>
            </a:r>
            <a:r>
              <a:rPr lang="en-US" altLang="zh-CN" sz="2800"/>
              <a:t>64KB</a:t>
            </a:r>
            <a:r>
              <a:rPr lang="zh-CN" altLang="en-US" sz="2800"/>
              <a:t>总线扩展控制电路。</a:t>
            </a:r>
          </a:p>
          <a:p>
            <a:r>
              <a:rPr lang="zh-CN" altLang="en-US" sz="2800"/>
              <a:t>（</a:t>
            </a:r>
            <a:r>
              <a:rPr lang="en-US" altLang="zh-CN" sz="2800"/>
              <a:t>7</a:t>
            </a:r>
            <a:r>
              <a:rPr lang="zh-CN" altLang="en-US" sz="2800"/>
              <a:t>）</a:t>
            </a:r>
            <a:r>
              <a:rPr lang="en-US" altLang="zh-CN" sz="2800"/>
              <a:t>4</a:t>
            </a:r>
            <a:r>
              <a:rPr lang="zh-CN" altLang="en-US" sz="2800"/>
              <a:t>个</a:t>
            </a:r>
            <a:r>
              <a:rPr lang="en-US" altLang="zh-CN" sz="2800"/>
              <a:t>8</a:t>
            </a:r>
            <a:r>
              <a:rPr lang="zh-CN" altLang="en-US" sz="2800"/>
              <a:t>位并行</a:t>
            </a:r>
            <a:r>
              <a:rPr lang="en-US" altLang="zh-CN" sz="2800"/>
              <a:t>I/O</a:t>
            </a:r>
            <a:r>
              <a:rPr lang="zh-CN" altLang="en-US" sz="2800"/>
              <a:t>接口</a:t>
            </a:r>
            <a:r>
              <a:rPr lang="en-US" altLang="zh-CN" sz="2800"/>
              <a:t>P0</a:t>
            </a:r>
            <a:r>
              <a:rPr lang="zh-CN" altLang="en-US" sz="2800"/>
              <a:t>～</a:t>
            </a:r>
            <a:r>
              <a:rPr lang="en-US" altLang="zh-CN" sz="2800"/>
              <a:t>P3</a:t>
            </a:r>
            <a:r>
              <a:rPr lang="zh-CN" altLang="en-US" sz="2800"/>
              <a:t>。</a:t>
            </a:r>
          </a:p>
          <a:p>
            <a:r>
              <a:rPr lang="zh-CN" altLang="en-US" sz="2800"/>
              <a:t>（</a:t>
            </a:r>
            <a:r>
              <a:rPr lang="en-US" altLang="zh-CN" sz="2800"/>
              <a:t>8</a:t>
            </a:r>
            <a:r>
              <a:rPr lang="zh-CN" altLang="en-US" sz="2800"/>
              <a:t>）</a:t>
            </a:r>
            <a:r>
              <a:rPr lang="en-US" altLang="zh-CN" sz="2800"/>
              <a:t>1</a:t>
            </a:r>
            <a:r>
              <a:rPr lang="zh-CN" altLang="en-US" sz="2800"/>
              <a:t>个全双工异步串行</a:t>
            </a:r>
            <a:r>
              <a:rPr lang="en-US" altLang="zh-CN" sz="2800"/>
              <a:t>I/O</a:t>
            </a:r>
            <a:r>
              <a:rPr lang="zh-CN" altLang="en-US" sz="2800"/>
              <a:t>接口。</a:t>
            </a:r>
          </a:p>
          <a:p>
            <a:r>
              <a:rPr lang="zh-CN" altLang="en-US" sz="2800"/>
              <a:t>（</a:t>
            </a:r>
            <a:r>
              <a:rPr lang="en-US" altLang="zh-CN" sz="2800"/>
              <a:t>9</a:t>
            </a:r>
            <a:r>
              <a:rPr lang="zh-CN" altLang="en-US" sz="2800"/>
              <a:t>）中断系统：</a:t>
            </a:r>
            <a:r>
              <a:rPr lang="en-US" altLang="zh-CN" sz="2800"/>
              <a:t>5</a:t>
            </a:r>
            <a:r>
              <a:rPr lang="zh-CN" altLang="en-US" sz="2800"/>
              <a:t>个中断源，其中包括两个优先级嵌套中断。  </a:t>
            </a:r>
            <a:endParaRPr lang="zh-CN" altLang="en-US" sz="2800" b="1"/>
          </a:p>
        </p:txBody>
      </p:sp>
    </p:spTree>
    <p:extLst>
      <p:ext uri="{BB962C8B-B14F-4D97-AF65-F5344CB8AC3E}">
        <p14:creationId xmlns:p14="http://schemas.microsoft.com/office/powerpoint/2010/main" val="12591527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03838" y="-138113"/>
            <a:ext cx="8229600" cy="1139826"/>
          </a:xfrm>
        </p:spPr>
        <p:txBody>
          <a:bodyPr/>
          <a:lstStyle/>
          <a:p>
            <a:pPr algn="l" eaLnBrk="1" hangingPunct="1"/>
            <a:r>
              <a:rPr lang="en-US" altLang="zh-CN" sz="2800" b="1"/>
              <a:t>2.1.2</a:t>
            </a:r>
            <a:r>
              <a:rPr lang="zh-CN" altLang="en-US" sz="2800" b="1"/>
              <a:t>任务</a:t>
            </a:r>
            <a:r>
              <a:rPr lang="en-US" altLang="zh-CN" sz="2800" b="1"/>
              <a:t>5-2</a:t>
            </a:r>
            <a:r>
              <a:rPr lang="zh-CN" altLang="en-US" sz="2800" b="1"/>
              <a:t>：相关知识</a:t>
            </a:r>
          </a:p>
        </p:txBody>
      </p:sp>
      <p:sp>
        <p:nvSpPr>
          <p:cNvPr id="17411" name="Rectangle 3"/>
          <p:cNvSpPr>
            <a:spLocks noGrp="1" noChangeArrowheads="1"/>
          </p:cNvSpPr>
          <p:nvPr>
            <p:ph type="body" idx="1"/>
          </p:nvPr>
        </p:nvSpPr>
        <p:spPr>
          <a:xfrm>
            <a:off x="1981201" y="1600201"/>
            <a:ext cx="8435975" cy="4525963"/>
          </a:xfrm>
        </p:spPr>
        <p:txBody>
          <a:bodyPr/>
          <a:lstStyle/>
          <a:p>
            <a:pPr>
              <a:buFont typeface="Arial" panose="020B0604020202020204" pitchFamily="34" charset="0"/>
              <a:buNone/>
            </a:pPr>
            <a:endParaRPr lang="en-US" altLang="zh-CN" b="1" smtClean="0">
              <a:latin typeface="Arial" panose="020B0604020202020204" pitchFamily="34" charset="0"/>
            </a:endParaRPr>
          </a:p>
          <a:p>
            <a:pPr>
              <a:buFont typeface="Arial" panose="020B0604020202020204" pitchFamily="34" charset="0"/>
              <a:buNone/>
            </a:pPr>
            <a:r>
              <a:rPr lang="en-US" altLang="zh-CN" b="1" smtClean="0">
                <a:latin typeface="Arial" panose="020B0604020202020204" pitchFamily="34" charset="0"/>
              </a:rPr>
              <a:t>2.</a:t>
            </a:r>
            <a:r>
              <a:rPr lang="zh-CN" altLang="en-US" b="1" smtClean="0">
                <a:latin typeface="Arial" panose="020B0604020202020204" pitchFamily="34" charset="0"/>
              </a:rPr>
              <a:t> </a:t>
            </a:r>
            <a:r>
              <a:rPr lang="en-US" altLang="zh-CN" b="1" smtClean="0">
                <a:latin typeface="Arial" panose="020B0604020202020204" pitchFamily="34" charset="0"/>
              </a:rPr>
              <a:t>80C51</a:t>
            </a:r>
            <a:r>
              <a:rPr lang="zh-CN" altLang="en-US" b="1" smtClean="0">
                <a:latin typeface="Arial" panose="020B0604020202020204" pitchFamily="34" charset="0"/>
              </a:rPr>
              <a:t>单片机的内部结构 </a:t>
            </a:r>
            <a:endParaRPr lang="zh-CN" altLang="en-US" smtClean="0">
              <a:latin typeface="Arial" panose="020B0604020202020204" pitchFamily="34" charset="0"/>
            </a:endParaRPr>
          </a:p>
          <a:p>
            <a:pPr>
              <a:buFont typeface="Arial" panose="020B0604020202020204" pitchFamily="34" charset="0"/>
              <a:buNone/>
            </a:pPr>
            <a:r>
              <a:rPr lang="zh-CN" altLang="en-US" smtClean="0">
                <a:latin typeface="Arial" panose="020B0604020202020204" pitchFamily="34" charset="0"/>
              </a:rPr>
              <a:t>          </a:t>
            </a:r>
            <a:r>
              <a:rPr lang="en-US" altLang="zh-CN" smtClean="0">
                <a:latin typeface="Arial" panose="020B0604020202020204" pitchFamily="34" charset="0"/>
              </a:rPr>
              <a:t>80C51</a:t>
            </a:r>
            <a:r>
              <a:rPr lang="zh-CN" altLang="en-US" smtClean="0">
                <a:latin typeface="Arial" panose="020B0604020202020204" pitchFamily="34" charset="0"/>
              </a:rPr>
              <a:t>单片机的内部结构如图</a:t>
            </a:r>
            <a:r>
              <a:rPr lang="en-US" altLang="zh-CN" smtClean="0">
                <a:latin typeface="Arial" panose="020B0604020202020204" pitchFamily="34" charset="0"/>
              </a:rPr>
              <a:t>2-3</a:t>
            </a:r>
            <a:r>
              <a:rPr lang="zh-CN" altLang="en-US" smtClean="0">
                <a:latin typeface="Arial" panose="020B0604020202020204" pitchFamily="34" charset="0"/>
              </a:rPr>
              <a:t>所示，它由</a:t>
            </a:r>
            <a:r>
              <a:rPr lang="en-US" altLang="zh-CN" smtClean="0">
                <a:latin typeface="Arial" panose="020B0604020202020204" pitchFamily="34" charset="0"/>
              </a:rPr>
              <a:t>CPU</a:t>
            </a:r>
            <a:r>
              <a:rPr lang="zh-CN" altLang="en-US" smtClean="0">
                <a:latin typeface="Arial" panose="020B0604020202020204" pitchFamily="34" charset="0"/>
              </a:rPr>
              <a:t>、存储器、</a:t>
            </a:r>
            <a:r>
              <a:rPr lang="en-US" altLang="zh-CN" smtClean="0">
                <a:latin typeface="Arial" panose="020B0604020202020204" pitchFamily="34" charset="0"/>
              </a:rPr>
              <a:t>I/O</a:t>
            </a:r>
            <a:r>
              <a:rPr lang="zh-CN" altLang="en-US" smtClean="0">
                <a:latin typeface="Arial" panose="020B0604020202020204" pitchFamily="34" charset="0"/>
              </a:rPr>
              <a:t>口及</a:t>
            </a:r>
            <a:r>
              <a:rPr lang="en-US" altLang="zh-CN" smtClean="0">
                <a:latin typeface="Arial" panose="020B0604020202020204" pitchFamily="34" charset="0"/>
              </a:rPr>
              <a:t>SFR</a:t>
            </a:r>
            <a:r>
              <a:rPr lang="zh-CN" altLang="en-US" smtClean="0">
                <a:latin typeface="Arial" panose="020B0604020202020204" pitchFamily="34" charset="0"/>
              </a:rPr>
              <a:t>（特殊功能寄存器）等组成。具体说明如下所示。</a:t>
            </a:r>
          </a:p>
          <a:p>
            <a:pPr eaLnBrk="1" hangingPunct="1"/>
            <a:endParaRPr lang="zh-CN" altLang="en-US" smtClean="0">
              <a:latin typeface="Arial" panose="020B0604020202020204" pitchFamily="34" charset="0"/>
            </a:endParaRPr>
          </a:p>
        </p:txBody>
      </p:sp>
    </p:spTree>
    <p:extLst>
      <p:ext uri="{BB962C8B-B14F-4D97-AF65-F5344CB8AC3E}">
        <p14:creationId xmlns:p14="http://schemas.microsoft.com/office/powerpoint/2010/main" val="4163082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8">
            <a:hlinkClick r:id="rId2" action="ppaction://hlinksldjump"/>
          </p:cNvPr>
          <p:cNvSpPr txBox="1">
            <a:spLocks noChangeArrowheads="1"/>
          </p:cNvSpPr>
          <p:nvPr/>
        </p:nvSpPr>
        <p:spPr bwMode="auto">
          <a:xfrm>
            <a:off x="5375275" y="266701"/>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r>
              <a:rPr lang="zh-CN" altLang="en-US" sz="2800">
                <a:latin typeface="宋体" panose="02010600030101010101" pitchFamily="2" charset="-122"/>
              </a:rPr>
              <a:t> </a:t>
            </a:r>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826" y="1916114"/>
            <a:ext cx="8208963"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 Box 4"/>
          <p:cNvSpPr txBox="1">
            <a:spLocks noChangeArrowheads="1"/>
          </p:cNvSpPr>
          <p:nvPr/>
        </p:nvSpPr>
        <p:spPr bwMode="auto">
          <a:xfrm>
            <a:off x="3575050" y="6132513"/>
            <a:ext cx="50978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2-3 80C51</a:t>
            </a:r>
            <a:r>
              <a:rPr lang="zh-CN" altLang="en-US" sz="2800"/>
              <a:t>单片机的内部结构</a:t>
            </a:r>
          </a:p>
        </p:txBody>
      </p:sp>
    </p:spTree>
    <p:extLst>
      <p:ext uri="{BB962C8B-B14F-4D97-AF65-F5344CB8AC3E}">
        <p14:creationId xmlns:p14="http://schemas.microsoft.com/office/powerpoint/2010/main" val="39800031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500" decel="50000" fill="hold">
                                          <p:stCondLst>
                                            <p:cond delay="0"/>
                                          </p:stCondLst>
                                        </p:cTn>
                                        <p:tgtEl>
                                          <p:spTgt spid="1843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843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8435"/>
                                        </p:tgtEl>
                                        <p:attrNameLst>
                                          <p:attrName>ppt_w</p:attrName>
                                        </p:attrNameLst>
                                      </p:cBhvr>
                                      <p:tavLst>
                                        <p:tav tm="0">
                                          <p:val>
                                            <p:strVal val="#ppt_w*.05"/>
                                          </p:val>
                                        </p:tav>
                                        <p:tav tm="100000">
                                          <p:val>
                                            <p:strVal val="#ppt_w"/>
                                          </p:val>
                                        </p:tav>
                                      </p:tavLst>
                                    </p:anim>
                                    <p:anim calcmode="lin" valueType="num">
                                      <p:cBhvr>
                                        <p:cTn id="10" dur="1000" fill="hold"/>
                                        <p:tgtEl>
                                          <p:spTgt spid="1843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843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843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843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8">
            <a:hlinkClick r:id="rId2" action="ppaction://hlinksldjump"/>
          </p:cNvPr>
          <p:cNvSpPr txBox="1">
            <a:spLocks noChangeArrowheads="1"/>
          </p:cNvSpPr>
          <p:nvPr/>
        </p:nvSpPr>
        <p:spPr bwMode="auto">
          <a:xfrm>
            <a:off x="5375275" y="334964"/>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r>
              <a:rPr lang="zh-CN" altLang="en-US" sz="2800">
                <a:latin typeface="宋体" panose="02010600030101010101" pitchFamily="2" charset="-122"/>
              </a:rPr>
              <a:t> </a:t>
            </a:r>
          </a:p>
        </p:txBody>
      </p:sp>
      <p:sp>
        <p:nvSpPr>
          <p:cNvPr id="19459" name="Text Box 3"/>
          <p:cNvSpPr txBox="1">
            <a:spLocks noChangeArrowheads="1"/>
          </p:cNvSpPr>
          <p:nvPr/>
        </p:nvSpPr>
        <p:spPr bwMode="auto">
          <a:xfrm>
            <a:off x="1993901" y="1989139"/>
            <a:ext cx="8423275" cy="393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1</a:t>
            </a:r>
            <a:r>
              <a:rPr lang="zh-CN" altLang="en-US" sz="2800"/>
              <a:t>）</a:t>
            </a:r>
            <a:r>
              <a:rPr lang="en-US" altLang="zh-CN" sz="2800"/>
              <a:t>80C51 CPU</a:t>
            </a:r>
            <a:r>
              <a:rPr lang="zh-CN" altLang="en-US" sz="2800"/>
              <a:t>。是一个</a:t>
            </a:r>
            <a:r>
              <a:rPr lang="en-US" altLang="zh-CN" sz="2800"/>
              <a:t>8</a:t>
            </a:r>
            <a:r>
              <a:rPr lang="zh-CN" altLang="en-US" sz="2800"/>
              <a:t>位</a:t>
            </a:r>
            <a:r>
              <a:rPr lang="en-US" altLang="zh-CN" sz="2800"/>
              <a:t>CPU</a:t>
            </a:r>
            <a:r>
              <a:rPr lang="zh-CN" altLang="en-US" sz="2800"/>
              <a:t>，是单片机的控制指挥中心。</a:t>
            </a:r>
            <a:r>
              <a:rPr lang="en-US" altLang="zh-CN" sz="2800"/>
              <a:t>80C51</a:t>
            </a:r>
            <a:r>
              <a:rPr lang="zh-CN" altLang="en-US" sz="2800"/>
              <a:t>内部</a:t>
            </a:r>
            <a:r>
              <a:rPr lang="en-US" altLang="zh-CN" sz="2800"/>
              <a:t>CPU</a:t>
            </a:r>
            <a:r>
              <a:rPr lang="zh-CN" altLang="en-US" sz="2800"/>
              <a:t>由</a:t>
            </a:r>
            <a:r>
              <a:rPr lang="zh-CN" altLang="en-US" sz="2800" b="1">
                <a:solidFill>
                  <a:srgbClr val="FF0000"/>
                </a:solidFill>
              </a:rPr>
              <a:t>运算器</a:t>
            </a:r>
            <a:r>
              <a:rPr lang="zh-CN" altLang="en-US" sz="2800"/>
              <a:t>和</a:t>
            </a:r>
            <a:r>
              <a:rPr lang="zh-CN" altLang="en-US" sz="2800" b="1">
                <a:solidFill>
                  <a:srgbClr val="FF0000"/>
                </a:solidFill>
              </a:rPr>
              <a:t>控制器</a:t>
            </a:r>
            <a:r>
              <a:rPr lang="zh-CN" altLang="en-US" sz="2800"/>
              <a:t>两部分组成。</a:t>
            </a:r>
          </a:p>
          <a:p>
            <a:r>
              <a:rPr lang="zh-CN" altLang="en-US" sz="2800">
                <a:latin typeface="Calibri" panose="020F0502020204030204" pitchFamily="34" charset="0"/>
              </a:rPr>
              <a:t>     （</a:t>
            </a:r>
            <a:r>
              <a:rPr lang="en-US" altLang="zh-CN" sz="2800">
                <a:latin typeface="Calibri" panose="020F0502020204030204" pitchFamily="34" charset="0"/>
              </a:rPr>
              <a:t>2</a:t>
            </a:r>
            <a:r>
              <a:rPr lang="zh-CN" altLang="en-US" sz="2800">
                <a:latin typeface="Calibri" panose="020F0502020204030204" pitchFamily="34" charset="0"/>
              </a:rPr>
              <a:t>）</a:t>
            </a:r>
            <a:r>
              <a:rPr lang="en-US" altLang="zh-CN" sz="2800">
                <a:latin typeface="Calibri" panose="020F0502020204030204" pitchFamily="34" charset="0"/>
              </a:rPr>
              <a:t>80C51</a:t>
            </a:r>
            <a:r>
              <a:rPr lang="zh-CN" altLang="en-US" sz="2800">
                <a:latin typeface="Calibri" panose="020F0502020204030204" pitchFamily="34" charset="0"/>
              </a:rPr>
              <a:t>的片内存储器。</a:t>
            </a:r>
            <a:r>
              <a:rPr lang="en-US" altLang="zh-CN" sz="2800">
                <a:latin typeface="Calibri" panose="020F0502020204030204" pitchFamily="34" charset="0"/>
              </a:rPr>
              <a:t>80C51</a:t>
            </a:r>
            <a:r>
              <a:rPr lang="zh-CN" altLang="en-US" sz="2800">
                <a:latin typeface="Calibri" panose="020F0502020204030204" pitchFamily="34" charset="0"/>
              </a:rPr>
              <a:t>的片内存储器与一般微机的存储器的配置不同。一般微机的</a:t>
            </a:r>
            <a:r>
              <a:rPr lang="en-US" altLang="zh-CN" sz="2800">
                <a:latin typeface="Calibri" panose="020F0502020204030204" pitchFamily="34" charset="0"/>
              </a:rPr>
              <a:t>ROM</a:t>
            </a:r>
            <a:r>
              <a:rPr lang="zh-CN" altLang="en-US" sz="2800">
                <a:latin typeface="Calibri" panose="020F0502020204030204" pitchFamily="34" charset="0"/>
              </a:rPr>
              <a:t>和</a:t>
            </a:r>
            <a:r>
              <a:rPr lang="en-US" altLang="zh-CN" sz="2800">
                <a:latin typeface="Calibri" panose="020F0502020204030204" pitchFamily="34" charset="0"/>
              </a:rPr>
              <a:t>RAM</a:t>
            </a:r>
            <a:r>
              <a:rPr lang="zh-CN" altLang="en-US" sz="2800">
                <a:latin typeface="Calibri" panose="020F0502020204030204" pitchFamily="34" charset="0"/>
              </a:rPr>
              <a:t>安排在同一空间的不同范围（称为普林斯顿结构）。而</a:t>
            </a:r>
            <a:r>
              <a:rPr lang="en-US" altLang="zh-CN" sz="2800">
                <a:latin typeface="Calibri" panose="020F0502020204030204" pitchFamily="34" charset="0"/>
              </a:rPr>
              <a:t>80C51</a:t>
            </a:r>
            <a:r>
              <a:rPr lang="zh-CN" altLang="en-US" sz="2800">
                <a:latin typeface="Calibri" panose="020F0502020204030204" pitchFamily="34" charset="0"/>
              </a:rPr>
              <a:t>单片机的存储器在物理上设计成程序存储器和数据存储器两个独立的空间（称为哈佛结构）。</a:t>
            </a:r>
          </a:p>
        </p:txBody>
      </p:sp>
    </p:spTree>
    <p:extLst>
      <p:ext uri="{BB962C8B-B14F-4D97-AF65-F5344CB8AC3E}">
        <p14:creationId xmlns:p14="http://schemas.microsoft.com/office/powerpoint/2010/main" val="22892621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8">
            <a:hlinkClick r:id="rId2" action="ppaction://hlinksldjump"/>
          </p:cNvPr>
          <p:cNvSpPr txBox="1">
            <a:spLocks noChangeArrowheads="1"/>
          </p:cNvSpPr>
          <p:nvPr/>
        </p:nvSpPr>
        <p:spPr bwMode="auto">
          <a:xfrm>
            <a:off x="5808664" y="217488"/>
            <a:ext cx="547528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r>
              <a:rPr lang="zh-CN" altLang="en-US" sz="2800" b="1"/>
              <a:t> </a:t>
            </a:r>
          </a:p>
          <a:p>
            <a:pPr eaLnBrk="1" hangingPunct="1"/>
            <a:r>
              <a:rPr lang="zh-CN" altLang="en-US">
                <a:latin typeface="宋体" panose="02010600030101010101" pitchFamily="2" charset="-122"/>
              </a:rPr>
              <a:t> </a:t>
            </a:r>
          </a:p>
        </p:txBody>
      </p:sp>
      <p:sp>
        <p:nvSpPr>
          <p:cNvPr id="20483" name="Text Box 3"/>
          <p:cNvSpPr txBox="1">
            <a:spLocks noChangeArrowheads="1"/>
          </p:cNvSpPr>
          <p:nvPr/>
        </p:nvSpPr>
        <p:spPr bwMode="auto">
          <a:xfrm>
            <a:off x="1992313" y="1989139"/>
            <a:ext cx="82804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a:p>
            <a:r>
              <a:rPr lang="en-US" altLang="zh-CN" sz="2800" b="1"/>
              <a:t>3.80C51</a:t>
            </a:r>
            <a:r>
              <a:rPr lang="zh-CN" altLang="en-US" sz="2800" b="1"/>
              <a:t>单片机的引脚及功能 </a:t>
            </a:r>
            <a:endParaRPr lang="zh-CN" altLang="en-US" sz="2800"/>
          </a:p>
          <a:p>
            <a:r>
              <a:rPr lang="zh-CN" altLang="en-US" sz="2800"/>
              <a:t>      </a:t>
            </a:r>
            <a:r>
              <a:rPr lang="en-US" altLang="zh-CN" sz="2800"/>
              <a:t>80C51</a:t>
            </a:r>
            <a:r>
              <a:rPr lang="zh-CN" altLang="en-US" sz="2800"/>
              <a:t>单片机的封装是采用双列直插式</a:t>
            </a:r>
            <a:r>
              <a:rPr lang="en-US" altLang="zh-CN" sz="2800"/>
              <a:t>(DIP)</a:t>
            </a:r>
            <a:r>
              <a:rPr lang="zh-CN" altLang="en-US" sz="2800"/>
              <a:t>封装，引脚图如图</a:t>
            </a:r>
            <a:r>
              <a:rPr lang="en-US" altLang="zh-CN" sz="2800"/>
              <a:t>2-4(a)</a:t>
            </a:r>
            <a:r>
              <a:rPr lang="zh-CN" altLang="en-US" sz="2800"/>
              <a:t>、示意图如图</a:t>
            </a:r>
            <a:r>
              <a:rPr lang="en-US" altLang="zh-CN" sz="2800"/>
              <a:t>2-4(b)</a:t>
            </a:r>
            <a:r>
              <a:rPr lang="zh-CN" altLang="en-US" sz="2800"/>
              <a:t>所示。</a:t>
            </a:r>
            <a:r>
              <a:rPr lang="en-US" altLang="zh-CN" sz="2800"/>
              <a:t>80C51</a:t>
            </a:r>
            <a:r>
              <a:rPr lang="zh-CN" altLang="en-US" sz="2800"/>
              <a:t>的</a:t>
            </a:r>
            <a:r>
              <a:rPr lang="en-US" altLang="zh-CN" sz="2800"/>
              <a:t>40</a:t>
            </a:r>
            <a:r>
              <a:rPr lang="zh-CN" altLang="en-US" sz="2800"/>
              <a:t>个引脚及功能描述如下所示。</a:t>
            </a:r>
          </a:p>
          <a:p>
            <a:r>
              <a:rPr lang="zh-CN" altLang="en-US" sz="2800"/>
              <a:t>      </a:t>
            </a:r>
            <a:r>
              <a:rPr lang="en-US" altLang="zh-CN" sz="2800"/>
              <a:t>1</a:t>
            </a:r>
            <a:r>
              <a:rPr lang="zh-CN" altLang="en-US" sz="2800"/>
              <a:t>）电源引脚</a:t>
            </a:r>
          </a:p>
          <a:p>
            <a:r>
              <a:rPr lang="zh-CN" altLang="en-US" sz="2800"/>
              <a:t>    （</a:t>
            </a:r>
            <a:r>
              <a:rPr lang="en-US" altLang="zh-CN" sz="2800"/>
              <a:t>1</a:t>
            </a:r>
            <a:r>
              <a:rPr lang="zh-CN" altLang="en-US" sz="2800"/>
              <a:t>）</a:t>
            </a:r>
            <a:r>
              <a:rPr lang="en-US" altLang="zh-CN" sz="2800"/>
              <a:t>VCC(40</a:t>
            </a:r>
            <a:r>
              <a:rPr lang="zh-CN" altLang="en-US" sz="2800"/>
              <a:t>脚</a:t>
            </a:r>
            <a:r>
              <a:rPr lang="en-US" altLang="zh-CN" sz="2800"/>
              <a:t>)</a:t>
            </a:r>
            <a:r>
              <a:rPr lang="zh-CN" altLang="en-US" sz="2800"/>
              <a:t>：电源端，接</a:t>
            </a:r>
            <a:r>
              <a:rPr lang="en-US" altLang="zh-CN" sz="2800"/>
              <a:t>+5V</a:t>
            </a:r>
            <a:r>
              <a:rPr lang="zh-CN" altLang="en-US" sz="2800"/>
              <a:t>电源。</a:t>
            </a:r>
          </a:p>
          <a:p>
            <a:r>
              <a:rPr lang="zh-CN" altLang="en-US" sz="2800"/>
              <a:t>    （</a:t>
            </a:r>
            <a:r>
              <a:rPr lang="en-US" altLang="zh-CN" sz="2800"/>
              <a:t>2</a:t>
            </a:r>
            <a:r>
              <a:rPr lang="zh-CN" altLang="en-US" sz="2800"/>
              <a:t>）</a:t>
            </a:r>
            <a:r>
              <a:rPr lang="en-US" altLang="zh-CN" sz="2800"/>
              <a:t>VSS(20</a:t>
            </a:r>
            <a:r>
              <a:rPr lang="zh-CN" altLang="en-US" sz="2800"/>
              <a:t>脚</a:t>
            </a:r>
            <a:r>
              <a:rPr lang="en-US" altLang="zh-CN" sz="2800"/>
              <a:t>)</a:t>
            </a:r>
            <a:r>
              <a:rPr lang="zh-CN" altLang="en-US" sz="2800"/>
              <a:t>：接地端。</a:t>
            </a:r>
          </a:p>
          <a:p>
            <a:r>
              <a:rPr lang="zh-CN" altLang="en-US" sz="2800"/>
              <a:t>      </a:t>
            </a:r>
            <a:r>
              <a:rPr lang="en-US" altLang="zh-CN" sz="2800"/>
              <a:t>2</a:t>
            </a:r>
            <a:r>
              <a:rPr lang="zh-CN" altLang="en-US" sz="2800"/>
              <a:t>）时钟引脚</a:t>
            </a:r>
          </a:p>
          <a:p>
            <a:r>
              <a:rPr lang="zh-CN" altLang="en-US" sz="2800"/>
              <a:t>    （</a:t>
            </a:r>
            <a:r>
              <a:rPr lang="en-US" altLang="zh-CN" sz="2800"/>
              <a:t>1</a:t>
            </a:r>
            <a:r>
              <a:rPr lang="zh-CN" altLang="en-US" sz="2800"/>
              <a:t>）</a:t>
            </a:r>
            <a:r>
              <a:rPr lang="en-US" altLang="zh-CN" sz="2800"/>
              <a:t>XTAL1(19</a:t>
            </a:r>
            <a:r>
              <a:rPr lang="zh-CN" altLang="en-US" sz="2800"/>
              <a:t>脚</a:t>
            </a:r>
            <a:r>
              <a:rPr lang="en-US" altLang="zh-CN" sz="2800"/>
              <a:t>)</a:t>
            </a:r>
            <a:r>
              <a:rPr lang="zh-CN" altLang="en-US" sz="2800"/>
              <a:t>、</a:t>
            </a:r>
            <a:r>
              <a:rPr lang="en-US" altLang="zh-CN" sz="2800">
                <a:latin typeface="Calibri" panose="020F0502020204030204" pitchFamily="34" charset="0"/>
              </a:rPr>
              <a:t>XTAL2(18</a:t>
            </a:r>
            <a:r>
              <a:rPr lang="zh-CN" altLang="en-US" sz="2800">
                <a:latin typeface="Calibri" panose="020F0502020204030204" pitchFamily="34" charset="0"/>
              </a:rPr>
              <a:t>脚</a:t>
            </a:r>
            <a:r>
              <a:rPr lang="en-US" altLang="zh-CN" sz="2800">
                <a:latin typeface="Calibri" panose="020F0502020204030204" pitchFamily="34" charset="0"/>
              </a:rPr>
              <a:t>)</a:t>
            </a:r>
            <a:r>
              <a:rPr lang="zh-CN" altLang="en-US" sz="2800"/>
              <a:t>：晶体接入引脚。</a:t>
            </a:r>
          </a:p>
        </p:txBody>
      </p:sp>
    </p:spTree>
    <p:extLst>
      <p:ext uri="{BB962C8B-B14F-4D97-AF65-F5344CB8AC3E}">
        <p14:creationId xmlns:p14="http://schemas.microsoft.com/office/powerpoint/2010/main" val="20319447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39349" y="6033685"/>
            <a:ext cx="3195829" cy="534568"/>
          </a:xfrm>
          <a:prstGeom prst="rect">
            <a:avLst/>
          </a:prstGeom>
        </p:spPr>
      </p:pic>
      <p:sp>
        <p:nvSpPr>
          <p:cNvPr id="4" name="矩形 8"/>
          <p:cNvSpPr/>
          <p:nvPr/>
        </p:nvSpPr>
        <p:spPr>
          <a:xfrm>
            <a:off x="0" y="0"/>
            <a:ext cx="12192000" cy="6858000"/>
          </a:xfrm>
          <a:custGeom>
            <a:avLst/>
            <a:gdLst/>
            <a:ahLst/>
            <a:cxnLst/>
            <a:rect l="l" t="t" r="r" b="b"/>
            <a:pathLst>
              <a:path w="9144000" h="5143500">
                <a:moveTo>
                  <a:pt x="108000" y="105750"/>
                </a:moveTo>
                <a:lnTo>
                  <a:pt x="108000" y="5037750"/>
                </a:lnTo>
                <a:lnTo>
                  <a:pt x="4572000" y="5037750"/>
                </a:lnTo>
                <a:lnTo>
                  <a:pt x="9036000" y="5037750"/>
                </a:lnTo>
                <a:lnTo>
                  <a:pt x="9036000" y="105750"/>
                </a:lnTo>
                <a:lnTo>
                  <a:pt x="4572000" y="105750"/>
                </a:lnTo>
                <a:close/>
                <a:moveTo>
                  <a:pt x="0" y="0"/>
                </a:moveTo>
                <a:lnTo>
                  <a:pt x="4572000" y="0"/>
                </a:lnTo>
                <a:lnTo>
                  <a:pt x="9144000" y="0"/>
                </a:lnTo>
                <a:lnTo>
                  <a:pt x="9144000" y="5143500"/>
                </a:lnTo>
                <a:lnTo>
                  <a:pt x="4572000" y="5143500"/>
                </a:lnTo>
                <a:lnTo>
                  <a:pt x="0" y="5143500"/>
                </a:lnTo>
                <a:close/>
              </a:path>
            </a:pathLst>
          </a:custGeom>
          <a:solidFill>
            <a:srgbClr val="F85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 name="任意多边形 4"/>
          <p:cNvSpPr/>
          <p:nvPr/>
        </p:nvSpPr>
        <p:spPr>
          <a:xfrm>
            <a:off x="4024921" y="128313"/>
            <a:ext cx="4142161" cy="963147"/>
          </a:xfrm>
          <a:custGeom>
            <a:avLst/>
            <a:gdLst>
              <a:gd name="connsiteX0" fmla="*/ 0 w 2476500"/>
              <a:gd name="connsiteY0" fmla="*/ 0 h 906463"/>
              <a:gd name="connsiteX1" fmla="*/ 2476500 w 2476500"/>
              <a:gd name="connsiteY1" fmla="*/ 0 h 906463"/>
              <a:gd name="connsiteX2" fmla="*/ 2476500 w 2476500"/>
              <a:gd name="connsiteY2" fmla="*/ 679847 h 906463"/>
              <a:gd name="connsiteX3" fmla="*/ 1238250 w 2476500"/>
              <a:gd name="connsiteY3" fmla="*/ 906463 h 906463"/>
              <a:gd name="connsiteX4" fmla="*/ 0 w 2476500"/>
              <a:gd name="connsiteY4" fmla="*/ 679847 h 906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906463">
                <a:moveTo>
                  <a:pt x="0" y="0"/>
                </a:moveTo>
                <a:lnTo>
                  <a:pt x="2476500" y="0"/>
                </a:lnTo>
                <a:lnTo>
                  <a:pt x="2476500" y="679847"/>
                </a:lnTo>
                <a:lnTo>
                  <a:pt x="1238250" y="906463"/>
                </a:lnTo>
                <a:lnTo>
                  <a:pt x="0" y="679847"/>
                </a:lnTo>
                <a:close/>
              </a:path>
            </a:pathLst>
          </a:custGeom>
          <a:solidFill>
            <a:srgbClr val="FFC000"/>
          </a:solidFill>
          <a:ln w="12700" cap="flat" cmpd="sng" algn="ctr">
            <a:noFill/>
            <a:prstDash val="solid"/>
            <a:miter lim="800000"/>
          </a:ln>
          <a:effectLst/>
        </p:spPr>
        <p:txBody>
          <a:bodyPr anchor="ctr"/>
          <a:lstStyle/>
          <a:p>
            <a:pPr algn="ctr">
              <a:defRPr/>
            </a:pPr>
            <a:endParaRPr lang="en-US" altLang="zh-CN" sz="2400" kern="0" dirty="0">
              <a:solidFill>
                <a:srgbClr val="FFFFFF"/>
              </a:solidFill>
              <a:latin typeface="Tempus Sans ITC"/>
              <a:ea typeface="幼圆"/>
            </a:endParaRPr>
          </a:p>
        </p:txBody>
      </p:sp>
      <p:sp>
        <p:nvSpPr>
          <p:cNvPr id="6" name="任意多边形 5"/>
          <p:cNvSpPr/>
          <p:nvPr/>
        </p:nvSpPr>
        <p:spPr>
          <a:xfrm>
            <a:off x="4024920" y="47631"/>
            <a:ext cx="4142161" cy="963147"/>
          </a:xfrm>
          <a:custGeom>
            <a:avLst/>
            <a:gdLst>
              <a:gd name="connsiteX0" fmla="*/ 0 w 2476500"/>
              <a:gd name="connsiteY0" fmla="*/ 0 h 906463"/>
              <a:gd name="connsiteX1" fmla="*/ 2476500 w 2476500"/>
              <a:gd name="connsiteY1" fmla="*/ 0 h 906463"/>
              <a:gd name="connsiteX2" fmla="*/ 2476500 w 2476500"/>
              <a:gd name="connsiteY2" fmla="*/ 679847 h 906463"/>
              <a:gd name="connsiteX3" fmla="*/ 1238250 w 2476500"/>
              <a:gd name="connsiteY3" fmla="*/ 906463 h 906463"/>
              <a:gd name="connsiteX4" fmla="*/ 0 w 2476500"/>
              <a:gd name="connsiteY4" fmla="*/ 679847 h 906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906463">
                <a:moveTo>
                  <a:pt x="0" y="0"/>
                </a:moveTo>
                <a:lnTo>
                  <a:pt x="2476500" y="0"/>
                </a:lnTo>
                <a:lnTo>
                  <a:pt x="2476500" y="679847"/>
                </a:lnTo>
                <a:lnTo>
                  <a:pt x="1238250" y="906463"/>
                </a:lnTo>
                <a:lnTo>
                  <a:pt x="0" y="679847"/>
                </a:lnTo>
                <a:close/>
              </a:path>
            </a:pathLst>
          </a:custGeom>
          <a:solidFill>
            <a:srgbClr val="F85106"/>
          </a:solidFill>
          <a:ln w="12700" cap="flat" cmpd="sng" algn="ctr">
            <a:noFill/>
            <a:prstDash val="solid"/>
            <a:miter lim="800000"/>
          </a:ln>
          <a:effectLst/>
        </p:spPr>
        <p:txBody>
          <a:bodyPr anchor="ctr"/>
          <a:lstStyle/>
          <a:p>
            <a:pPr algn="ctr">
              <a:defRPr/>
            </a:pPr>
            <a:endParaRPr lang="en-US" altLang="zh-CN" sz="2400" kern="0" dirty="0">
              <a:solidFill>
                <a:srgbClr val="FFFFFF"/>
              </a:solidFill>
              <a:latin typeface="Tempus Sans ITC"/>
              <a:ea typeface="幼圆"/>
            </a:endParaRPr>
          </a:p>
        </p:txBody>
      </p:sp>
      <p:sp>
        <p:nvSpPr>
          <p:cNvPr id="7" name="Rectangle 4"/>
          <p:cNvSpPr>
            <a:spLocks noChangeArrowheads="1"/>
          </p:cNvSpPr>
          <p:nvPr/>
        </p:nvSpPr>
        <p:spPr bwMode="auto">
          <a:xfrm>
            <a:off x="1810840" y="1982859"/>
            <a:ext cx="7753290" cy="540000"/>
          </a:xfrm>
          <a:prstGeom prst="rect">
            <a:avLst/>
          </a:prstGeom>
          <a:noFill/>
          <a:ln w="9525">
            <a:solidFill>
              <a:srgbClr val="F8510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2100" kern="0">
              <a:solidFill>
                <a:srgbClr val="FFFFFF"/>
              </a:solidFill>
            </a:endParaRPr>
          </a:p>
        </p:txBody>
      </p:sp>
      <p:sp>
        <p:nvSpPr>
          <p:cNvPr id="8" name="AutoShape 8"/>
          <p:cNvSpPr>
            <a:spLocks noChangeArrowheads="1"/>
          </p:cNvSpPr>
          <p:nvPr/>
        </p:nvSpPr>
        <p:spPr bwMode="auto">
          <a:xfrm>
            <a:off x="2100417" y="1658688"/>
            <a:ext cx="7285630" cy="662123"/>
          </a:xfrm>
          <a:prstGeom prst="roundRect">
            <a:avLst>
              <a:gd name="adj" fmla="val 11718"/>
            </a:avLst>
          </a:prstGeom>
          <a:solidFill>
            <a:srgbClr val="F85106"/>
          </a:solidFill>
          <a:ln>
            <a:noFill/>
          </a:ln>
        </p:spPr>
        <p:txBody>
          <a:bodyPr wrap="none" lIns="72000" tIns="0" rIns="72000" bIns="36000" anchor="ctr"/>
          <a:lstStyle/>
          <a:p>
            <a:r>
              <a:rPr lang="en-US" altLang="zh-CN" sz="3200" kern="0" dirty="0" smtClean="0">
                <a:solidFill>
                  <a:srgbClr val="FFFFFF"/>
                </a:solidFill>
                <a:latin typeface="微软雅黑" panose="020B0503020204020204" pitchFamily="34" charset="-122"/>
                <a:ea typeface="微软雅黑" panose="020B0503020204020204" pitchFamily="34" charset="-122"/>
              </a:rPr>
              <a:t>01</a:t>
            </a:r>
            <a:r>
              <a:rPr lang="zh-CN" altLang="zh-CN" sz="3200" kern="0" dirty="0">
                <a:solidFill>
                  <a:srgbClr val="FFFFFF"/>
                </a:solidFill>
                <a:latin typeface="微软雅黑" panose="020B0503020204020204" pitchFamily="34" charset="-122"/>
                <a:ea typeface="微软雅黑" panose="020B0503020204020204" pitchFamily="34" charset="-122"/>
              </a:rPr>
              <a:t>项目</a:t>
            </a:r>
            <a:r>
              <a:rPr lang="en-US" altLang="zh-CN" sz="3200" kern="0" dirty="0">
                <a:solidFill>
                  <a:srgbClr val="FFFFFF"/>
                </a:solidFill>
                <a:latin typeface="微软雅黑" panose="020B0503020204020204" pitchFamily="34" charset="-122"/>
                <a:ea typeface="微软雅黑" panose="020B0503020204020204" pitchFamily="34" charset="-122"/>
              </a:rPr>
              <a:t>5</a:t>
            </a:r>
            <a:r>
              <a:rPr lang="zh-CN" altLang="zh-CN" sz="3200" kern="0" dirty="0">
                <a:solidFill>
                  <a:srgbClr val="FFFFFF"/>
                </a:solidFill>
                <a:latin typeface="微软雅黑" panose="020B0503020204020204" pitchFamily="34" charset="-122"/>
                <a:ea typeface="微软雅黑" panose="020B0503020204020204" pitchFamily="34" charset="-122"/>
              </a:rPr>
              <a:t>：认识</a:t>
            </a:r>
            <a:r>
              <a:rPr lang="en-US" altLang="zh-CN" sz="3200" kern="0" dirty="0">
                <a:solidFill>
                  <a:srgbClr val="FFFFFF"/>
                </a:solidFill>
                <a:latin typeface="微软雅黑" panose="020B0503020204020204" pitchFamily="34" charset="-122"/>
                <a:ea typeface="微软雅黑" panose="020B0503020204020204" pitchFamily="34" charset="-122"/>
              </a:rPr>
              <a:t>80C51</a:t>
            </a:r>
            <a:r>
              <a:rPr lang="zh-CN" altLang="zh-CN" sz="3200" kern="0" dirty="0">
                <a:solidFill>
                  <a:srgbClr val="FFFFFF"/>
                </a:solidFill>
                <a:latin typeface="微软雅黑" panose="020B0503020204020204" pitchFamily="34" charset="-122"/>
                <a:ea typeface="微软雅黑" panose="020B0503020204020204" pitchFamily="34" charset="-122"/>
              </a:rPr>
              <a:t>单片机内部</a:t>
            </a:r>
            <a:r>
              <a:rPr lang="zh-CN" altLang="zh-CN" sz="3200" kern="0" dirty="0">
                <a:solidFill>
                  <a:srgbClr val="FFFFFF"/>
                </a:solidFill>
                <a:latin typeface="微软雅黑" panose="020B0503020204020204" pitchFamily="34" charset="-122"/>
                <a:ea typeface="微软雅黑" panose="020B0503020204020204" pitchFamily="34" charset="-122"/>
              </a:rPr>
              <a:t>结构</a:t>
            </a:r>
            <a:endParaRPr lang="zh-CN" altLang="zh-CN" sz="3200" kern="0" dirty="0">
              <a:solidFill>
                <a:srgbClr val="FFFFFF"/>
              </a:solidFill>
              <a:latin typeface="微软雅黑" panose="020B0503020204020204" pitchFamily="34" charset="-122"/>
              <a:ea typeface="微软雅黑" panose="020B0503020204020204" pitchFamily="34" charset="-122"/>
            </a:endParaRPr>
          </a:p>
        </p:txBody>
      </p:sp>
      <p:sp>
        <p:nvSpPr>
          <p:cNvPr id="15" name="TextBox 29"/>
          <p:cNvSpPr txBox="1"/>
          <p:nvPr/>
        </p:nvSpPr>
        <p:spPr>
          <a:xfrm>
            <a:off x="4944678" y="45011"/>
            <a:ext cx="2302641" cy="839473"/>
          </a:xfrm>
          <a:prstGeom prst="rect">
            <a:avLst/>
          </a:prstGeom>
          <a:noFill/>
        </p:spPr>
        <p:txBody>
          <a:bodyPr wrap="square" lIns="99835" tIns="49917" rIns="99835" bIns="49917" rtlCol="0">
            <a:spAutoFit/>
          </a:bodyPr>
          <a:lstStyle/>
          <a:p>
            <a:pPr algn="ctr"/>
            <a:r>
              <a:rPr lang="zh-CN" altLang="en-US" sz="4800" b="1" spc="300" dirty="0">
                <a:solidFill>
                  <a:schemeClr val="bg1"/>
                </a:solidFill>
                <a:latin typeface="微软雅黑" pitchFamily="34" charset="-122"/>
                <a:ea typeface="微软雅黑" pitchFamily="34" charset="-122"/>
              </a:rPr>
              <a:t>目   录</a:t>
            </a:r>
          </a:p>
        </p:txBody>
      </p:sp>
      <p:sp>
        <p:nvSpPr>
          <p:cNvPr id="17" name="Rectangle 4"/>
          <p:cNvSpPr>
            <a:spLocks noChangeArrowheads="1"/>
          </p:cNvSpPr>
          <p:nvPr/>
        </p:nvSpPr>
        <p:spPr bwMode="auto">
          <a:xfrm>
            <a:off x="1810840" y="3018283"/>
            <a:ext cx="7753290" cy="540000"/>
          </a:xfrm>
          <a:prstGeom prst="rect">
            <a:avLst/>
          </a:prstGeom>
          <a:noFill/>
          <a:ln w="9525">
            <a:solidFill>
              <a:srgbClr val="F8510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2100" kern="0">
              <a:solidFill>
                <a:srgbClr val="FFFFFF"/>
              </a:solidFill>
            </a:endParaRPr>
          </a:p>
        </p:txBody>
      </p:sp>
      <p:sp>
        <p:nvSpPr>
          <p:cNvPr id="18" name="AutoShape 8"/>
          <p:cNvSpPr>
            <a:spLocks noChangeArrowheads="1"/>
          </p:cNvSpPr>
          <p:nvPr/>
        </p:nvSpPr>
        <p:spPr bwMode="auto">
          <a:xfrm>
            <a:off x="2100417" y="2694112"/>
            <a:ext cx="7285630" cy="662123"/>
          </a:xfrm>
          <a:prstGeom prst="roundRect">
            <a:avLst>
              <a:gd name="adj" fmla="val 11718"/>
            </a:avLst>
          </a:prstGeom>
          <a:solidFill>
            <a:srgbClr val="F85106"/>
          </a:solidFill>
          <a:ln>
            <a:noFill/>
          </a:ln>
        </p:spPr>
        <p:txBody>
          <a:bodyPr wrap="none" lIns="72000" tIns="0" rIns="72000" bIns="36000" anchor="ctr"/>
          <a:lstStyle/>
          <a:p>
            <a:r>
              <a:rPr lang="en-US" altLang="zh-CN" sz="3200" kern="0" dirty="0" smtClean="0">
                <a:solidFill>
                  <a:srgbClr val="FFFFFF"/>
                </a:solidFill>
                <a:latin typeface="微软雅黑" panose="020B0503020204020204" pitchFamily="34" charset="-122"/>
                <a:ea typeface="微软雅黑" panose="020B0503020204020204" pitchFamily="34" charset="-122"/>
              </a:rPr>
              <a:t>02</a:t>
            </a:r>
            <a:r>
              <a:rPr lang="zh-CN" altLang="zh-CN" sz="3200" kern="0" dirty="0">
                <a:solidFill>
                  <a:srgbClr val="FFFFFF"/>
                </a:solidFill>
                <a:latin typeface="微软雅黑" panose="020B0503020204020204" pitchFamily="34" charset="-122"/>
                <a:ea typeface="微软雅黑" panose="020B0503020204020204" pitchFamily="34" charset="-122"/>
              </a:rPr>
              <a:t>项目</a:t>
            </a:r>
            <a:r>
              <a:rPr lang="en-US" altLang="zh-CN" sz="3200" kern="0" dirty="0">
                <a:solidFill>
                  <a:srgbClr val="FFFFFF"/>
                </a:solidFill>
                <a:latin typeface="微软雅黑" panose="020B0503020204020204" pitchFamily="34" charset="-122"/>
                <a:ea typeface="微软雅黑" panose="020B0503020204020204" pitchFamily="34" charset="-122"/>
              </a:rPr>
              <a:t>6</a:t>
            </a:r>
            <a:r>
              <a:rPr lang="zh-CN" altLang="zh-CN" sz="3200" kern="0" dirty="0">
                <a:solidFill>
                  <a:srgbClr val="FFFFFF"/>
                </a:solidFill>
                <a:latin typeface="微软雅黑" panose="020B0503020204020204" pitchFamily="34" charset="-122"/>
                <a:ea typeface="微软雅黑" panose="020B0503020204020204" pitchFamily="34" charset="-122"/>
              </a:rPr>
              <a:t>：认识单片机端口应用</a:t>
            </a:r>
            <a:endParaRPr lang="en-US" altLang="zh-CN" sz="3200" kern="0" dirty="0">
              <a:solidFill>
                <a:srgbClr val="FFFFFF"/>
              </a:solidFill>
              <a:latin typeface="微软雅黑" panose="020B0503020204020204" pitchFamily="34" charset="-122"/>
              <a:ea typeface="微软雅黑" panose="020B0503020204020204" pitchFamily="34" charset="-122"/>
            </a:endParaRPr>
          </a:p>
        </p:txBody>
      </p:sp>
      <p:sp>
        <p:nvSpPr>
          <p:cNvPr id="19" name="Rectangle 4"/>
          <p:cNvSpPr>
            <a:spLocks noChangeArrowheads="1"/>
          </p:cNvSpPr>
          <p:nvPr/>
        </p:nvSpPr>
        <p:spPr bwMode="auto">
          <a:xfrm>
            <a:off x="1810839" y="4080600"/>
            <a:ext cx="7753289" cy="540000"/>
          </a:xfrm>
          <a:prstGeom prst="rect">
            <a:avLst/>
          </a:prstGeom>
          <a:noFill/>
          <a:ln w="9525">
            <a:solidFill>
              <a:srgbClr val="F8510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2100" kern="0">
              <a:solidFill>
                <a:srgbClr val="FFFFFF"/>
              </a:solidFill>
            </a:endParaRPr>
          </a:p>
        </p:txBody>
      </p:sp>
      <p:sp>
        <p:nvSpPr>
          <p:cNvPr id="20" name="AutoShape 8"/>
          <p:cNvSpPr>
            <a:spLocks noChangeArrowheads="1"/>
          </p:cNvSpPr>
          <p:nvPr/>
        </p:nvSpPr>
        <p:spPr bwMode="auto">
          <a:xfrm>
            <a:off x="2100417" y="3756430"/>
            <a:ext cx="7285630" cy="662123"/>
          </a:xfrm>
          <a:prstGeom prst="roundRect">
            <a:avLst>
              <a:gd name="adj" fmla="val 11718"/>
            </a:avLst>
          </a:prstGeom>
          <a:solidFill>
            <a:srgbClr val="F85106"/>
          </a:solidFill>
          <a:ln>
            <a:noFill/>
          </a:ln>
        </p:spPr>
        <p:txBody>
          <a:bodyPr wrap="none" lIns="72000" tIns="0" rIns="72000" bIns="36000" anchor="ctr"/>
          <a:lstStyle/>
          <a:p>
            <a:r>
              <a:rPr lang="en-US" altLang="zh-CN" sz="3200" kern="0" dirty="0" smtClean="0">
                <a:solidFill>
                  <a:srgbClr val="FFFFFF"/>
                </a:solidFill>
                <a:latin typeface="微软雅黑" panose="020B0503020204020204" pitchFamily="34" charset="-122"/>
                <a:ea typeface="微软雅黑" panose="020B0503020204020204" pitchFamily="34" charset="-122"/>
              </a:rPr>
              <a:t>03</a:t>
            </a:r>
            <a:r>
              <a:rPr lang="zh-CN" altLang="zh-CN" sz="2400" b="1" dirty="0">
                <a:solidFill>
                  <a:schemeClr val="bg1"/>
                </a:solidFill>
              </a:rPr>
              <a:t>项目</a:t>
            </a:r>
            <a:r>
              <a:rPr lang="en-US" altLang="zh-CN" sz="2400" b="1" dirty="0">
                <a:solidFill>
                  <a:schemeClr val="bg1"/>
                </a:solidFill>
              </a:rPr>
              <a:t>7</a:t>
            </a:r>
            <a:r>
              <a:rPr lang="zh-CN" altLang="zh-CN" sz="2400" b="1" dirty="0">
                <a:solidFill>
                  <a:schemeClr val="bg1"/>
                </a:solidFill>
              </a:rPr>
              <a:t>：用单片机的</a:t>
            </a:r>
            <a:r>
              <a:rPr lang="en-US" altLang="zh-CN" sz="2400" b="1" dirty="0">
                <a:solidFill>
                  <a:schemeClr val="bg1"/>
                </a:solidFill>
              </a:rPr>
              <a:t>P1.0</a:t>
            </a:r>
            <a:r>
              <a:rPr lang="zh-CN" altLang="zh-CN" sz="2400" b="1" dirty="0">
                <a:solidFill>
                  <a:schemeClr val="bg1"/>
                </a:solidFill>
              </a:rPr>
              <a:t>控制一个灯</a:t>
            </a:r>
            <a:r>
              <a:rPr lang="en-US" altLang="zh-CN" sz="2400" b="1" dirty="0">
                <a:solidFill>
                  <a:schemeClr val="bg1"/>
                </a:solidFill>
              </a:rPr>
              <a:t>LED0</a:t>
            </a:r>
            <a:r>
              <a:rPr lang="zh-CN" altLang="zh-CN" sz="2400" b="1" dirty="0">
                <a:solidFill>
                  <a:schemeClr val="bg1"/>
                </a:solidFill>
              </a:rPr>
              <a:t>闪烁</a:t>
            </a:r>
            <a:endParaRPr lang="en-US" altLang="zh-CN" sz="2400" b="1" kern="0" dirty="0">
              <a:solidFill>
                <a:schemeClr val="bg1"/>
              </a:solidFill>
              <a:latin typeface="微软雅黑" panose="020B0503020204020204" pitchFamily="34" charset="-122"/>
              <a:ea typeface="微软雅黑" panose="020B0503020204020204" pitchFamily="34" charset="-122"/>
            </a:endParaRPr>
          </a:p>
        </p:txBody>
      </p:sp>
      <p:sp>
        <p:nvSpPr>
          <p:cNvPr id="14" name="Rectangle 4"/>
          <p:cNvSpPr>
            <a:spLocks noChangeArrowheads="1"/>
          </p:cNvSpPr>
          <p:nvPr/>
        </p:nvSpPr>
        <p:spPr bwMode="auto">
          <a:xfrm>
            <a:off x="1804886" y="5111726"/>
            <a:ext cx="7759243" cy="540000"/>
          </a:xfrm>
          <a:prstGeom prst="rect">
            <a:avLst/>
          </a:prstGeom>
          <a:noFill/>
          <a:ln w="9525">
            <a:solidFill>
              <a:srgbClr val="F8510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2100" kern="0">
              <a:solidFill>
                <a:srgbClr val="FFFFFF"/>
              </a:solidFill>
            </a:endParaRPr>
          </a:p>
        </p:txBody>
      </p:sp>
      <p:sp>
        <p:nvSpPr>
          <p:cNvPr id="13" name="AutoShape 8"/>
          <p:cNvSpPr>
            <a:spLocks noChangeArrowheads="1"/>
          </p:cNvSpPr>
          <p:nvPr/>
        </p:nvSpPr>
        <p:spPr bwMode="auto">
          <a:xfrm>
            <a:off x="2100417" y="4812719"/>
            <a:ext cx="7285630" cy="662123"/>
          </a:xfrm>
          <a:prstGeom prst="roundRect">
            <a:avLst>
              <a:gd name="adj" fmla="val 11718"/>
            </a:avLst>
          </a:prstGeom>
          <a:solidFill>
            <a:srgbClr val="F85106"/>
          </a:solidFill>
          <a:ln>
            <a:noFill/>
          </a:ln>
        </p:spPr>
        <p:txBody>
          <a:bodyPr wrap="none" lIns="72000" tIns="0" rIns="72000" bIns="36000" anchor="ctr"/>
          <a:lstStyle/>
          <a:p>
            <a:r>
              <a:rPr lang="en-US" altLang="zh-CN" sz="3200" kern="0" dirty="0" smtClean="0">
                <a:solidFill>
                  <a:srgbClr val="FFFFFF"/>
                </a:solidFill>
                <a:latin typeface="微软雅黑" panose="020B0503020204020204" pitchFamily="34" charset="-122"/>
                <a:ea typeface="微软雅黑" panose="020B0503020204020204" pitchFamily="34" charset="-122"/>
              </a:rPr>
              <a:t>04</a:t>
            </a:r>
            <a:r>
              <a:rPr lang="zh-CN" altLang="zh-CN" sz="2000" dirty="0">
                <a:solidFill>
                  <a:schemeClr val="bg1"/>
                </a:solidFill>
              </a:rPr>
              <a:t>项目</a:t>
            </a:r>
            <a:r>
              <a:rPr lang="en-US" altLang="zh-CN" sz="2000" dirty="0">
                <a:solidFill>
                  <a:schemeClr val="bg1"/>
                </a:solidFill>
              </a:rPr>
              <a:t>8</a:t>
            </a:r>
            <a:r>
              <a:rPr lang="zh-CN" altLang="zh-CN" sz="2000" dirty="0">
                <a:solidFill>
                  <a:schemeClr val="bg1"/>
                </a:solidFill>
              </a:rPr>
              <a:t>：将</a:t>
            </a:r>
            <a:r>
              <a:rPr lang="en-US" altLang="zh-CN" sz="2000" dirty="0">
                <a:solidFill>
                  <a:schemeClr val="bg1"/>
                </a:solidFill>
              </a:rPr>
              <a:t>P0.0</a:t>
            </a:r>
            <a:r>
              <a:rPr lang="zh-CN" altLang="zh-CN" sz="2000" dirty="0">
                <a:solidFill>
                  <a:schemeClr val="bg1"/>
                </a:solidFill>
              </a:rPr>
              <a:t>引脚的状态分别送给</a:t>
            </a:r>
            <a:r>
              <a:rPr lang="en-US" altLang="zh-CN" sz="2000" dirty="0">
                <a:solidFill>
                  <a:schemeClr val="bg1"/>
                </a:solidFill>
              </a:rPr>
              <a:t>P1.0</a:t>
            </a:r>
            <a:r>
              <a:rPr lang="zh-CN" altLang="zh-CN" sz="2000" dirty="0">
                <a:solidFill>
                  <a:schemeClr val="bg1"/>
                </a:solidFill>
              </a:rPr>
              <a:t>、</a:t>
            </a:r>
            <a:r>
              <a:rPr lang="en-US" altLang="zh-CN" sz="2000" dirty="0">
                <a:solidFill>
                  <a:schemeClr val="bg1"/>
                </a:solidFill>
              </a:rPr>
              <a:t>P2.0</a:t>
            </a:r>
            <a:r>
              <a:rPr lang="zh-CN" altLang="zh-CN" sz="2000" dirty="0">
                <a:solidFill>
                  <a:schemeClr val="bg1"/>
                </a:solidFill>
              </a:rPr>
              <a:t>和</a:t>
            </a:r>
            <a:r>
              <a:rPr lang="en-US" altLang="zh-CN" sz="2000" dirty="0">
                <a:solidFill>
                  <a:schemeClr val="bg1"/>
                </a:solidFill>
              </a:rPr>
              <a:t>P3.0</a:t>
            </a:r>
            <a:r>
              <a:rPr lang="zh-CN" altLang="zh-CN" sz="2000" dirty="0">
                <a:solidFill>
                  <a:schemeClr val="bg1"/>
                </a:solidFill>
              </a:rPr>
              <a:t>口</a:t>
            </a:r>
            <a:endParaRPr lang="en-US" altLang="zh-CN" sz="2000" kern="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9168342" y="6049336"/>
            <a:ext cx="2742857" cy="644027"/>
          </a:xfrm>
          <a:prstGeom prst="rect">
            <a:avLst/>
          </a:prstGeom>
        </p:spPr>
      </p:pic>
    </p:spTree>
    <p:extLst>
      <p:ext uri="{BB962C8B-B14F-4D97-AF65-F5344CB8AC3E}">
        <p14:creationId xmlns:p14="http://schemas.microsoft.com/office/powerpoint/2010/main" val="7281162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25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750"/>
                            </p:stCondLst>
                            <p:childTnLst>
                              <p:par>
                                <p:cTn id="27" presetID="22" presetClass="entr" presetSubtype="8" fill="hold" grpId="0" nodeType="after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475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5250"/>
                            </p:stCondLst>
                            <p:childTnLst>
                              <p:par>
                                <p:cTn id="47" presetID="22" presetClass="entr" presetSubtype="8" fill="hold" grpId="0" nodeType="afterEffect">
                                  <p:stCondLst>
                                    <p:cond delay="25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p:bldP spid="17" grpId="0" animBg="1"/>
      <p:bldP spid="18" grpId="0" animBg="1"/>
      <p:bldP spid="19" grpId="0" animBg="1"/>
      <p:bldP spid="20" grpId="0" animBg="1"/>
      <p:bldP spid="14"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1" y="1989138"/>
            <a:ext cx="858837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Box 8">
            <a:hlinkClick r:id="rId3" action="ppaction://hlinksldjump"/>
          </p:cNvPr>
          <p:cNvSpPr txBox="1">
            <a:spLocks noChangeArrowheads="1"/>
          </p:cNvSpPr>
          <p:nvPr/>
        </p:nvSpPr>
        <p:spPr bwMode="auto">
          <a:xfrm>
            <a:off x="5375275" y="312739"/>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 </a:t>
            </a:r>
            <a:r>
              <a:rPr lang="zh-CN" altLang="en-US">
                <a:latin typeface="宋体" panose="02010600030101010101" pitchFamily="2" charset="-122"/>
              </a:rPr>
              <a:t> </a:t>
            </a:r>
          </a:p>
        </p:txBody>
      </p:sp>
      <p:sp>
        <p:nvSpPr>
          <p:cNvPr id="21508" name="Text Box 4"/>
          <p:cNvSpPr txBox="1">
            <a:spLocks noChangeArrowheads="1"/>
          </p:cNvSpPr>
          <p:nvPr/>
        </p:nvSpPr>
        <p:spPr bwMode="auto">
          <a:xfrm>
            <a:off x="4511675" y="6256338"/>
            <a:ext cx="35782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2-4</a:t>
            </a:r>
            <a:r>
              <a:rPr lang="zh-CN" altLang="en-US" sz="2800"/>
              <a:t>引脚图、示意图</a:t>
            </a:r>
          </a:p>
        </p:txBody>
      </p:sp>
    </p:spTree>
    <p:extLst>
      <p:ext uri="{BB962C8B-B14F-4D97-AF65-F5344CB8AC3E}">
        <p14:creationId xmlns:p14="http://schemas.microsoft.com/office/powerpoint/2010/main" val="391781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8">
            <a:hlinkClick r:id="rId2" action="ppaction://hlinksldjump"/>
          </p:cNvPr>
          <p:cNvSpPr txBox="1">
            <a:spLocks noChangeArrowheads="1"/>
          </p:cNvSpPr>
          <p:nvPr/>
        </p:nvSpPr>
        <p:spPr bwMode="auto">
          <a:xfrm>
            <a:off x="5664200" y="141289"/>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 </a:t>
            </a:r>
            <a:r>
              <a:rPr lang="zh-CN" altLang="en-US" sz="2800">
                <a:latin typeface="宋体" panose="02010600030101010101" pitchFamily="2" charset="-122"/>
              </a:rPr>
              <a:t> </a:t>
            </a:r>
          </a:p>
        </p:txBody>
      </p:sp>
      <p:sp>
        <p:nvSpPr>
          <p:cNvPr id="22531" name="Text Box 3"/>
          <p:cNvSpPr txBox="1">
            <a:spLocks noChangeArrowheads="1"/>
          </p:cNvSpPr>
          <p:nvPr/>
        </p:nvSpPr>
        <p:spPr bwMode="auto">
          <a:xfrm>
            <a:off x="1847851" y="1989138"/>
            <a:ext cx="837247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3</a:t>
            </a:r>
            <a:r>
              <a:rPr lang="zh-CN" altLang="en-US" sz="2800"/>
              <a:t>）控制引脚</a:t>
            </a:r>
          </a:p>
          <a:p>
            <a:r>
              <a:rPr lang="zh-CN" altLang="en-US" sz="2800"/>
              <a:t>    （</a:t>
            </a:r>
            <a:r>
              <a:rPr lang="en-US" altLang="zh-CN" sz="2800"/>
              <a:t>1</a:t>
            </a:r>
            <a:r>
              <a:rPr lang="zh-CN" altLang="en-US" sz="2800"/>
              <a:t>） </a:t>
            </a:r>
            <a:r>
              <a:rPr lang="en-US" altLang="zh-CN" sz="2800"/>
              <a:t>RST/VPD(9</a:t>
            </a:r>
            <a:r>
              <a:rPr lang="zh-CN" altLang="en-US" sz="2800"/>
              <a:t>脚</a:t>
            </a:r>
            <a:r>
              <a:rPr lang="en-US" altLang="zh-CN" sz="2800"/>
              <a:t>)</a:t>
            </a:r>
            <a:r>
              <a:rPr lang="zh-CN" altLang="en-US" sz="2800"/>
              <a:t>：复位信号输入引脚</a:t>
            </a:r>
            <a:r>
              <a:rPr lang="en-US" altLang="zh-CN" sz="2800"/>
              <a:t>/</a:t>
            </a:r>
            <a:r>
              <a:rPr lang="zh-CN" altLang="en-US" sz="2800"/>
              <a:t>备用电源输入引脚。当</a:t>
            </a:r>
            <a:r>
              <a:rPr lang="en-US" altLang="zh-CN" sz="2800"/>
              <a:t>RST</a:t>
            </a:r>
            <a:r>
              <a:rPr lang="zh-CN" altLang="en-US" sz="2800"/>
              <a:t>引脚保持两个机器周期的高电平后，就可以使</a:t>
            </a:r>
            <a:r>
              <a:rPr lang="en-US" altLang="zh-CN" sz="2800"/>
              <a:t>80C51</a:t>
            </a:r>
            <a:r>
              <a:rPr lang="zh-CN" altLang="en-US" sz="2800"/>
              <a:t>完成复位操作。该引脚的第二功能是</a:t>
            </a:r>
            <a:r>
              <a:rPr lang="en-US" altLang="zh-CN" sz="2800"/>
              <a:t>VPD</a:t>
            </a:r>
            <a:r>
              <a:rPr lang="zh-CN" altLang="en-US" sz="2800"/>
              <a:t>，即备用电源的输入端。若在该引脚接</a:t>
            </a:r>
            <a:r>
              <a:rPr lang="en-US" altLang="zh-CN" sz="2800"/>
              <a:t>+5V</a:t>
            </a:r>
            <a:r>
              <a:rPr lang="zh-CN" altLang="en-US" sz="2800"/>
              <a:t>备用电源，在使用中若主电源</a:t>
            </a:r>
            <a:r>
              <a:rPr lang="en-US" altLang="zh-CN" sz="2800"/>
              <a:t>VCC</a:t>
            </a:r>
            <a:r>
              <a:rPr lang="zh-CN" altLang="en-US" sz="2800"/>
              <a:t>掉电，可保护片内</a:t>
            </a:r>
            <a:r>
              <a:rPr lang="en-US" altLang="zh-CN" sz="2800"/>
              <a:t>RAM</a:t>
            </a:r>
            <a:r>
              <a:rPr lang="zh-CN" altLang="en-US" sz="2800"/>
              <a:t>中的信息不丢失。 </a:t>
            </a:r>
          </a:p>
          <a:p>
            <a:endParaRPr lang="zh-CN" altLang="en-US" sz="2800"/>
          </a:p>
        </p:txBody>
      </p:sp>
    </p:spTree>
    <p:extLst>
      <p:ext uri="{BB962C8B-B14F-4D97-AF65-F5344CB8AC3E}">
        <p14:creationId xmlns:p14="http://schemas.microsoft.com/office/powerpoint/2010/main" val="14434378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375275" y="-239713"/>
            <a:ext cx="8229600" cy="1139826"/>
          </a:xfrm>
        </p:spPr>
        <p:txBody>
          <a:bodyPr/>
          <a:lstStyle/>
          <a:p>
            <a:pPr algn="l" eaLnBrk="1" hangingPunct="1"/>
            <a:r>
              <a:rPr lang="en-US" altLang="zh-CN" sz="2800" b="1"/>
              <a:t>2.1.2</a:t>
            </a:r>
            <a:r>
              <a:rPr lang="zh-CN" altLang="en-US" sz="2800" b="1"/>
              <a:t>任务</a:t>
            </a:r>
            <a:r>
              <a:rPr lang="en-US" altLang="zh-CN" sz="2800" b="1"/>
              <a:t>5-2</a:t>
            </a:r>
            <a:r>
              <a:rPr lang="zh-CN" altLang="en-US" sz="2800" b="1"/>
              <a:t>：相关知识</a:t>
            </a:r>
            <a:r>
              <a:rPr lang="zh-CN" altLang="en-US" b="1" smtClean="0"/>
              <a:t> </a:t>
            </a:r>
          </a:p>
        </p:txBody>
      </p:sp>
      <p:sp>
        <p:nvSpPr>
          <p:cNvPr id="23555" name="Rectangle 3"/>
          <p:cNvSpPr>
            <a:spLocks noGrp="1" noChangeArrowheads="1"/>
          </p:cNvSpPr>
          <p:nvPr>
            <p:ph type="body" idx="1"/>
          </p:nvPr>
        </p:nvSpPr>
        <p:spPr>
          <a:xfrm>
            <a:off x="1776414" y="2173288"/>
            <a:ext cx="8434387" cy="4527550"/>
          </a:xfrm>
        </p:spPr>
        <p:txBody>
          <a:bodyPr/>
          <a:lstStyle/>
          <a:p>
            <a:pPr eaLnBrk="1" hangingPunct="1">
              <a:lnSpc>
                <a:spcPct val="90000"/>
              </a:lnSpc>
              <a:buFont typeface="Arial" panose="020B0604020202020204" pitchFamily="34" charset="0"/>
              <a:buNone/>
            </a:pPr>
            <a:r>
              <a:rPr lang="zh-CN" altLang="en-US" sz="2400">
                <a:latin typeface="Arial" panose="020B0604020202020204" pitchFamily="34" charset="0"/>
              </a:rPr>
              <a:t>       </a:t>
            </a:r>
            <a:r>
              <a:rPr lang="zh-CN" altLang="en-US">
                <a:latin typeface="Arial" panose="020B0604020202020204" pitchFamily="34" charset="0"/>
              </a:rPr>
              <a:t>（</a:t>
            </a:r>
            <a:r>
              <a:rPr lang="en-US" altLang="zh-CN">
                <a:latin typeface="Arial" panose="020B0604020202020204" pitchFamily="34" charset="0"/>
              </a:rPr>
              <a:t>2</a:t>
            </a:r>
            <a:r>
              <a:rPr lang="zh-CN" altLang="en-US">
                <a:latin typeface="Arial" panose="020B0604020202020204" pitchFamily="34" charset="0"/>
              </a:rPr>
              <a:t>）</a:t>
            </a:r>
            <a:r>
              <a:rPr lang="en-US" altLang="zh-CN">
                <a:latin typeface="Arial" panose="020B0604020202020204" pitchFamily="34" charset="0"/>
              </a:rPr>
              <a:t>ALE/</a:t>
            </a:r>
            <a:r>
              <a:rPr lang="zh-CN" altLang="en-US">
                <a:latin typeface="Arial" panose="020B0604020202020204" pitchFamily="34" charset="0"/>
              </a:rPr>
              <a:t>PROG</a:t>
            </a:r>
            <a:r>
              <a:rPr lang="en-US" altLang="zh-CN">
                <a:latin typeface="Arial" panose="020B0604020202020204" pitchFamily="34" charset="0"/>
              </a:rPr>
              <a:t>(30</a:t>
            </a:r>
            <a:r>
              <a:rPr lang="zh-CN" altLang="en-US">
                <a:latin typeface="Arial" panose="020B0604020202020204" pitchFamily="34" charset="0"/>
              </a:rPr>
              <a:t>脚</a:t>
            </a:r>
            <a:r>
              <a:rPr lang="en-US" altLang="zh-CN">
                <a:latin typeface="Arial" panose="020B0604020202020204" pitchFamily="34" charset="0"/>
              </a:rPr>
              <a:t>)</a:t>
            </a:r>
            <a:r>
              <a:rPr lang="zh-CN" altLang="en-US">
                <a:latin typeface="Arial" panose="020B0604020202020204" pitchFamily="34" charset="0"/>
              </a:rPr>
              <a:t>：地址锁存允许信号输出引脚</a:t>
            </a:r>
            <a:r>
              <a:rPr lang="en-US" altLang="zh-CN">
                <a:latin typeface="Arial" panose="020B0604020202020204" pitchFamily="34" charset="0"/>
              </a:rPr>
              <a:t>/</a:t>
            </a:r>
            <a:r>
              <a:rPr lang="zh-CN" altLang="en-US">
                <a:latin typeface="Arial" panose="020B0604020202020204" pitchFamily="34" charset="0"/>
              </a:rPr>
              <a:t>编程脉冲输入引脚。在系统扩展时，</a:t>
            </a:r>
            <a:r>
              <a:rPr lang="en-US" altLang="zh-CN">
                <a:latin typeface="Arial" panose="020B0604020202020204" pitchFamily="34" charset="0"/>
              </a:rPr>
              <a:t>ALE</a:t>
            </a:r>
            <a:r>
              <a:rPr lang="zh-CN" altLang="en-US">
                <a:latin typeface="Arial" panose="020B0604020202020204" pitchFamily="34" charset="0"/>
              </a:rPr>
              <a:t>用于控制把</a:t>
            </a:r>
            <a:r>
              <a:rPr lang="en-US" altLang="zh-CN">
                <a:latin typeface="Arial" panose="020B0604020202020204" pitchFamily="34" charset="0"/>
              </a:rPr>
              <a:t>P0</a:t>
            </a:r>
            <a:r>
              <a:rPr lang="zh-CN" altLang="en-US">
                <a:latin typeface="Arial" panose="020B0604020202020204" pitchFamily="34" charset="0"/>
              </a:rPr>
              <a:t>口输出的低</a:t>
            </a:r>
            <a:r>
              <a:rPr lang="en-US" altLang="zh-CN">
                <a:latin typeface="Arial" panose="020B0604020202020204" pitchFamily="34" charset="0"/>
              </a:rPr>
              <a:t>8</a:t>
            </a:r>
            <a:r>
              <a:rPr lang="zh-CN" altLang="en-US">
                <a:latin typeface="Arial" panose="020B0604020202020204" pitchFamily="34" charset="0"/>
              </a:rPr>
              <a:t>位地址锁存起来，以实现低位地址和数据的隔离。此外，由于</a:t>
            </a:r>
            <a:r>
              <a:rPr lang="en-US" altLang="zh-CN">
                <a:latin typeface="Arial" panose="020B0604020202020204" pitchFamily="34" charset="0"/>
              </a:rPr>
              <a:t>ALE</a:t>
            </a:r>
            <a:r>
              <a:rPr lang="zh-CN" altLang="en-US">
                <a:latin typeface="Arial" panose="020B0604020202020204" pitchFamily="34" charset="0"/>
              </a:rPr>
              <a:t>是以晶振</a:t>
            </a:r>
            <a:r>
              <a:rPr lang="en-US" altLang="zh-CN" i="1">
                <a:latin typeface="Arial" panose="020B0604020202020204" pitchFamily="34" charset="0"/>
              </a:rPr>
              <a:t>f</a:t>
            </a:r>
            <a:r>
              <a:rPr lang="en-US" altLang="zh-CN" baseline="-25000">
                <a:latin typeface="Arial" panose="020B0604020202020204" pitchFamily="34" charset="0"/>
              </a:rPr>
              <a:t>OSC</a:t>
            </a:r>
            <a:r>
              <a:rPr lang="en-US" altLang="zh-CN">
                <a:latin typeface="Arial" panose="020B0604020202020204" pitchFamily="34" charset="0"/>
              </a:rPr>
              <a:t>/6</a:t>
            </a:r>
            <a:r>
              <a:rPr lang="zh-CN" altLang="en-US">
                <a:latin typeface="Arial" panose="020B0604020202020204" pitchFamily="34" charset="0"/>
              </a:rPr>
              <a:t>的固定频率输出的正脉冲</a:t>
            </a:r>
            <a:r>
              <a:rPr lang="en-US" altLang="zh-CN">
                <a:latin typeface="Arial" panose="020B0604020202020204" pitchFamily="34" charset="0"/>
              </a:rPr>
              <a:t>(</a:t>
            </a:r>
            <a:r>
              <a:rPr lang="en-US" altLang="zh-CN" i="1">
                <a:latin typeface="Arial" panose="020B0604020202020204" pitchFamily="34" charset="0"/>
              </a:rPr>
              <a:t>f</a:t>
            </a:r>
            <a:r>
              <a:rPr lang="en-US" altLang="zh-CN" baseline="-25000">
                <a:latin typeface="Arial" panose="020B0604020202020204" pitchFamily="34" charset="0"/>
              </a:rPr>
              <a:t>OSC</a:t>
            </a:r>
            <a:r>
              <a:rPr lang="zh-CN" altLang="en-US">
                <a:latin typeface="Arial" panose="020B0604020202020204" pitchFamily="34" charset="0"/>
              </a:rPr>
              <a:t>代表振荡器的频率</a:t>
            </a:r>
            <a:r>
              <a:rPr lang="en-US" altLang="zh-CN">
                <a:latin typeface="Arial" panose="020B0604020202020204" pitchFamily="34" charset="0"/>
              </a:rPr>
              <a:t>)</a:t>
            </a:r>
            <a:r>
              <a:rPr lang="zh-CN" altLang="en-US">
                <a:latin typeface="Arial" panose="020B0604020202020204" pitchFamily="34" charset="0"/>
              </a:rPr>
              <a:t>，因此</a:t>
            </a:r>
            <a:r>
              <a:rPr lang="en-US" altLang="zh-CN">
                <a:latin typeface="Arial" panose="020B0604020202020204" pitchFamily="34" charset="0"/>
              </a:rPr>
              <a:t>,</a:t>
            </a:r>
            <a:r>
              <a:rPr lang="zh-CN" altLang="en-US">
                <a:latin typeface="Arial" panose="020B0604020202020204" pitchFamily="34" charset="0"/>
              </a:rPr>
              <a:t>可作为外部时钟或外部定时脉冲使用。</a:t>
            </a:r>
          </a:p>
          <a:p>
            <a:pPr>
              <a:lnSpc>
                <a:spcPct val="90000"/>
              </a:lnSpc>
              <a:buFont typeface="Arial" panose="020B0604020202020204" pitchFamily="34" charset="0"/>
              <a:buNone/>
            </a:pPr>
            <a:r>
              <a:rPr lang="zh-CN" altLang="en-US">
                <a:latin typeface="Arial" panose="020B0604020202020204" pitchFamily="34" charset="0"/>
              </a:rPr>
              <a:t>       （3）EA/VPP(31脚)：外部程序存储器地址允许输入信号引脚/编程电压输入信号引脚。当EA接高电平时，CPU执行</a:t>
            </a:r>
            <a:r>
              <a:rPr lang="zh-CN" altLang="en-US" b="1">
                <a:solidFill>
                  <a:srgbClr val="FF0000"/>
                </a:solidFill>
                <a:latin typeface="Arial" panose="020B0604020202020204" pitchFamily="34" charset="0"/>
              </a:rPr>
              <a:t>片内</a:t>
            </a:r>
            <a:r>
              <a:rPr lang="zh-CN" altLang="en-US">
                <a:latin typeface="Arial" panose="020B0604020202020204" pitchFamily="34" charset="0"/>
              </a:rPr>
              <a:t>ROM指令，当PC值超过0FFFH时，将自动转去执行片外ROM指令；当EA接低电平时，CPU只执行片外ROM指令。 </a:t>
            </a:r>
            <a:r>
              <a:rPr lang="zh-CN" altLang="en-US" sz="2000">
                <a:latin typeface="Arial" panose="020B0604020202020204" pitchFamily="34" charset="0"/>
              </a:rPr>
              <a:t> </a:t>
            </a:r>
          </a:p>
        </p:txBody>
      </p:sp>
      <p:sp>
        <p:nvSpPr>
          <p:cNvPr id="4" name="Line 5"/>
          <p:cNvSpPr>
            <a:spLocks noChangeShapeType="1"/>
          </p:cNvSpPr>
          <p:nvPr/>
        </p:nvSpPr>
        <p:spPr bwMode="auto">
          <a:xfrm>
            <a:off x="4283075" y="2189163"/>
            <a:ext cx="8270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Line 5"/>
          <p:cNvSpPr>
            <a:spLocks noChangeShapeType="1"/>
          </p:cNvSpPr>
          <p:nvPr/>
        </p:nvSpPr>
        <p:spPr bwMode="auto">
          <a:xfrm>
            <a:off x="3387725" y="4581525"/>
            <a:ext cx="6111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Line 5"/>
          <p:cNvSpPr>
            <a:spLocks noChangeShapeType="1"/>
          </p:cNvSpPr>
          <p:nvPr/>
        </p:nvSpPr>
        <p:spPr bwMode="auto">
          <a:xfrm>
            <a:off x="8778875" y="5013325"/>
            <a:ext cx="4143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5"/>
          <p:cNvSpPr>
            <a:spLocks noChangeShapeType="1"/>
          </p:cNvSpPr>
          <p:nvPr/>
        </p:nvSpPr>
        <p:spPr bwMode="auto">
          <a:xfrm>
            <a:off x="9551989" y="5732463"/>
            <a:ext cx="41433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628834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0-#ppt_w/2"/>
                                          </p:val>
                                        </p:tav>
                                        <p:tav tm="100000">
                                          <p:val>
                                            <p:strVal val="#ppt_x"/>
                                          </p:val>
                                        </p:tav>
                                      </p:tavLst>
                                    </p:anim>
                                    <p:anim calcmode="lin" valueType="num">
                                      <p:cBhvr additive="base">
                                        <p:cTn id="16" dur="10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0-#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8">
            <a:hlinkClick r:id="rId2" action="ppaction://hlinksldjump"/>
          </p:cNvPr>
          <p:cNvSpPr txBox="1">
            <a:spLocks noChangeArrowheads="1"/>
          </p:cNvSpPr>
          <p:nvPr/>
        </p:nvSpPr>
        <p:spPr bwMode="auto">
          <a:xfrm>
            <a:off x="5519739" y="188914"/>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r>
              <a:rPr lang="zh-CN" altLang="en-US" sz="2800">
                <a:latin typeface="宋体" panose="02010600030101010101" pitchFamily="2" charset="-122"/>
              </a:rPr>
              <a:t> </a:t>
            </a:r>
          </a:p>
        </p:txBody>
      </p:sp>
      <p:sp>
        <p:nvSpPr>
          <p:cNvPr id="24579" name="Text Box 3"/>
          <p:cNvSpPr txBox="1">
            <a:spLocks noChangeArrowheads="1"/>
          </p:cNvSpPr>
          <p:nvPr/>
        </p:nvSpPr>
        <p:spPr bwMode="auto">
          <a:xfrm>
            <a:off x="1744663" y="1989139"/>
            <a:ext cx="8661400"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4</a:t>
            </a:r>
            <a:r>
              <a:rPr lang="zh-CN" altLang="en-US" sz="2800"/>
              <a:t>）PSEN</a:t>
            </a:r>
            <a:r>
              <a:rPr lang="en-US" altLang="zh-CN" sz="2800"/>
              <a:t>(29</a:t>
            </a:r>
            <a:r>
              <a:rPr lang="zh-CN" altLang="en-US" sz="2800"/>
              <a:t>脚</a:t>
            </a:r>
            <a:r>
              <a:rPr lang="en-US" altLang="zh-CN" sz="2800"/>
              <a:t>)</a:t>
            </a:r>
            <a:r>
              <a:rPr lang="zh-CN" altLang="en-US" sz="2800"/>
              <a:t>：片外</a:t>
            </a:r>
            <a:r>
              <a:rPr lang="en-US" altLang="zh-CN" sz="2800"/>
              <a:t>ROM</a:t>
            </a:r>
            <a:r>
              <a:rPr lang="zh-CN" altLang="en-US" sz="2800"/>
              <a:t>读选通信号。在读片外</a:t>
            </a:r>
            <a:r>
              <a:rPr lang="en-US" altLang="zh-CN" sz="2800"/>
              <a:t>ROM</a:t>
            </a:r>
            <a:r>
              <a:rPr lang="zh-CN" altLang="en-US" sz="2800"/>
              <a:t>时，PSEN为低电平，以实现对片外</a:t>
            </a:r>
            <a:r>
              <a:rPr lang="en-US" altLang="zh-CN" sz="2800"/>
              <a:t>ROM</a:t>
            </a:r>
            <a:r>
              <a:rPr lang="zh-CN" altLang="en-US" sz="2800"/>
              <a:t>的读操作。 </a:t>
            </a:r>
          </a:p>
          <a:p>
            <a:r>
              <a:rPr lang="en-US" altLang="zh-CN" sz="2800"/>
              <a:t>4</a:t>
            </a:r>
            <a:r>
              <a:rPr lang="zh-CN" altLang="en-US" sz="2800"/>
              <a:t>）并行</a:t>
            </a:r>
            <a:r>
              <a:rPr lang="en-US" altLang="zh-CN" sz="2800"/>
              <a:t>I/O</a:t>
            </a:r>
            <a:r>
              <a:rPr lang="zh-CN" altLang="en-US" sz="2800"/>
              <a:t>引脚</a:t>
            </a:r>
          </a:p>
          <a:p>
            <a:r>
              <a:rPr lang="zh-CN" altLang="en-US" sz="2800"/>
              <a:t>    （</a:t>
            </a:r>
            <a:r>
              <a:rPr lang="en-US" altLang="zh-CN" sz="2800"/>
              <a:t>1</a:t>
            </a:r>
            <a:r>
              <a:rPr lang="zh-CN" altLang="en-US" sz="2800"/>
              <a:t>）</a:t>
            </a:r>
            <a:r>
              <a:rPr lang="en-US" altLang="zh-CN" sz="2800"/>
              <a:t>P0.0</a:t>
            </a:r>
            <a:r>
              <a:rPr lang="zh-CN" altLang="en-US" sz="2800"/>
              <a:t>～</a:t>
            </a:r>
            <a:r>
              <a:rPr lang="en-US" altLang="zh-CN" sz="2800"/>
              <a:t>P0.7(39</a:t>
            </a:r>
            <a:r>
              <a:rPr lang="zh-CN" altLang="en-US" sz="2800"/>
              <a:t>～</a:t>
            </a:r>
            <a:r>
              <a:rPr lang="en-US" altLang="zh-CN" sz="2800"/>
              <a:t>32</a:t>
            </a:r>
            <a:r>
              <a:rPr lang="zh-CN" altLang="en-US" sz="2800"/>
              <a:t>脚</a:t>
            </a:r>
            <a:r>
              <a:rPr lang="en-US" altLang="zh-CN" sz="2800"/>
              <a:t>)</a:t>
            </a:r>
            <a:r>
              <a:rPr lang="zh-CN" altLang="en-US" sz="2800"/>
              <a:t>：一般</a:t>
            </a:r>
            <a:r>
              <a:rPr lang="en-US" altLang="zh-CN" sz="2800"/>
              <a:t>8</a:t>
            </a:r>
            <a:r>
              <a:rPr lang="zh-CN" altLang="en-US" sz="2800"/>
              <a:t>位双向</a:t>
            </a:r>
            <a:r>
              <a:rPr lang="en-US" altLang="zh-CN" sz="2800"/>
              <a:t>I/O</a:t>
            </a:r>
            <a:r>
              <a:rPr lang="zh-CN" altLang="en-US" sz="2800"/>
              <a:t>口引脚或数据</a:t>
            </a:r>
            <a:r>
              <a:rPr lang="en-US" altLang="zh-CN" sz="2800"/>
              <a:t>/</a:t>
            </a:r>
            <a:r>
              <a:rPr lang="zh-CN" altLang="en-US" sz="2800"/>
              <a:t>地址总线低</a:t>
            </a:r>
            <a:r>
              <a:rPr lang="en-US" altLang="zh-CN" sz="2800"/>
              <a:t>8</a:t>
            </a:r>
            <a:r>
              <a:rPr lang="zh-CN" altLang="en-US" sz="2800"/>
              <a:t>位复用引脚。</a:t>
            </a:r>
          </a:p>
          <a:p>
            <a:r>
              <a:rPr lang="zh-CN" altLang="en-US" sz="2800"/>
              <a:t>   （</a:t>
            </a:r>
            <a:r>
              <a:rPr lang="en-US" altLang="zh-CN" sz="2800"/>
              <a:t>2</a:t>
            </a:r>
            <a:r>
              <a:rPr lang="zh-CN" altLang="en-US" sz="2800"/>
              <a:t>）</a:t>
            </a:r>
            <a:r>
              <a:rPr lang="en-US" altLang="zh-CN" sz="2800"/>
              <a:t>P1.0</a:t>
            </a:r>
            <a:r>
              <a:rPr lang="zh-CN" altLang="en-US" sz="2800"/>
              <a:t>～</a:t>
            </a:r>
            <a:r>
              <a:rPr lang="en-US" altLang="zh-CN" sz="2800"/>
              <a:t>P1.7(1</a:t>
            </a:r>
            <a:r>
              <a:rPr lang="zh-CN" altLang="en-US" sz="2800"/>
              <a:t>～</a:t>
            </a:r>
            <a:r>
              <a:rPr lang="en-US" altLang="zh-CN" sz="2800"/>
              <a:t>8</a:t>
            </a:r>
            <a:r>
              <a:rPr lang="zh-CN" altLang="en-US" sz="2800"/>
              <a:t>脚</a:t>
            </a:r>
            <a:r>
              <a:rPr lang="en-US" altLang="zh-CN" sz="2800"/>
              <a:t>)</a:t>
            </a:r>
            <a:r>
              <a:rPr lang="zh-CN" altLang="en-US" sz="2800"/>
              <a:t>：</a:t>
            </a:r>
            <a:r>
              <a:rPr lang="en-US" altLang="zh-CN" sz="2800"/>
              <a:t>P1</a:t>
            </a:r>
            <a:r>
              <a:rPr lang="zh-CN" altLang="en-US" sz="2800"/>
              <a:t>口作为一般的</a:t>
            </a:r>
            <a:r>
              <a:rPr lang="en-US" altLang="zh-CN" sz="2800"/>
              <a:t>8</a:t>
            </a:r>
            <a:r>
              <a:rPr lang="zh-CN" altLang="en-US" sz="2800"/>
              <a:t>位准双向</a:t>
            </a:r>
            <a:r>
              <a:rPr lang="en-US" altLang="zh-CN" sz="2800"/>
              <a:t>I/O</a:t>
            </a:r>
            <a:r>
              <a:rPr lang="zh-CN" altLang="en-US" sz="2800"/>
              <a:t>口使用。</a:t>
            </a:r>
          </a:p>
          <a:p>
            <a:r>
              <a:rPr lang="zh-CN" altLang="en-US" sz="2800"/>
              <a:t>   （</a:t>
            </a:r>
            <a:r>
              <a:rPr lang="en-US" altLang="zh-CN" sz="2800"/>
              <a:t>3</a:t>
            </a:r>
            <a:r>
              <a:rPr lang="zh-CN" altLang="en-US" sz="2800"/>
              <a:t>）</a:t>
            </a:r>
            <a:r>
              <a:rPr lang="en-US" altLang="zh-CN" sz="2800"/>
              <a:t>P2.0</a:t>
            </a:r>
            <a:r>
              <a:rPr lang="zh-CN" altLang="en-US" sz="2800"/>
              <a:t>～</a:t>
            </a:r>
            <a:r>
              <a:rPr lang="en-US" altLang="zh-CN" sz="2800"/>
              <a:t>P2.7(21</a:t>
            </a:r>
            <a:r>
              <a:rPr lang="zh-CN" altLang="en-US" sz="2800"/>
              <a:t>～</a:t>
            </a:r>
            <a:r>
              <a:rPr lang="en-US" altLang="zh-CN" sz="2800"/>
              <a:t>28</a:t>
            </a:r>
            <a:r>
              <a:rPr lang="zh-CN" altLang="en-US" sz="2800"/>
              <a:t>脚</a:t>
            </a:r>
            <a:r>
              <a:rPr lang="en-US" altLang="zh-CN" sz="2800"/>
              <a:t>)</a:t>
            </a:r>
            <a:r>
              <a:rPr lang="zh-CN" altLang="en-US" sz="2800"/>
              <a:t>：一般</a:t>
            </a:r>
            <a:r>
              <a:rPr lang="en-US" altLang="zh-CN" sz="2800"/>
              <a:t>8</a:t>
            </a:r>
            <a:r>
              <a:rPr lang="zh-CN" altLang="en-US" sz="2800"/>
              <a:t>位准双向</a:t>
            </a:r>
            <a:r>
              <a:rPr lang="en-US" altLang="zh-CN" sz="2800"/>
              <a:t>I/O</a:t>
            </a:r>
            <a:r>
              <a:rPr lang="zh-CN" altLang="en-US" sz="2800"/>
              <a:t>口引脚或高</a:t>
            </a:r>
            <a:r>
              <a:rPr lang="en-US" altLang="zh-CN" sz="2800"/>
              <a:t>8</a:t>
            </a:r>
            <a:r>
              <a:rPr lang="zh-CN" altLang="en-US" sz="2800"/>
              <a:t>位地址总线引脚。</a:t>
            </a:r>
          </a:p>
        </p:txBody>
      </p:sp>
      <p:sp>
        <p:nvSpPr>
          <p:cNvPr id="4" name="Line 5"/>
          <p:cNvSpPr>
            <a:spLocks noChangeShapeType="1"/>
          </p:cNvSpPr>
          <p:nvPr/>
        </p:nvSpPr>
        <p:spPr bwMode="auto">
          <a:xfrm>
            <a:off x="3198814" y="2060575"/>
            <a:ext cx="82867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Line 5"/>
          <p:cNvSpPr>
            <a:spLocks noChangeShapeType="1"/>
          </p:cNvSpPr>
          <p:nvPr/>
        </p:nvSpPr>
        <p:spPr bwMode="auto">
          <a:xfrm>
            <a:off x="3863975" y="2492375"/>
            <a:ext cx="8270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6796186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8">
            <a:hlinkClick r:id="rId2" action="ppaction://hlinksldjump"/>
          </p:cNvPr>
          <p:cNvSpPr txBox="1">
            <a:spLocks noChangeArrowheads="1"/>
          </p:cNvSpPr>
          <p:nvPr/>
        </p:nvSpPr>
        <p:spPr bwMode="auto">
          <a:xfrm>
            <a:off x="5303839" y="188914"/>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r>
              <a:rPr lang="zh-CN" altLang="en-US" sz="2800">
                <a:latin typeface="宋体" panose="02010600030101010101" pitchFamily="2" charset="-122"/>
              </a:rPr>
              <a:t> </a:t>
            </a:r>
          </a:p>
        </p:txBody>
      </p:sp>
      <p:sp>
        <p:nvSpPr>
          <p:cNvPr id="25603" name="Text Box 3"/>
          <p:cNvSpPr txBox="1">
            <a:spLocks noChangeArrowheads="1"/>
          </p:cNvSpPr>
          <p:nvPr/>
        </p:nvSpPr>
        <p:spPr bwMode="auto">
          <a:xfrm>
            <a:off x="1793875" y="2541589"/>
            <a:ext cx="898525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4</a:t>
            </a:r>
            <a:r>
              <a:rPr lang="zh-CN" altLang="en-US" sz="2800"/>
              <a:t>）</a:t>
            </a:r>
            <a:r>
              <a:rPr lang="en-US" altLang="zh-CN" sz="2800"/>
              <a:t>P3.0</a:t>
            </a:r>
            <a:r>
              <a:rPr lang="zh-CN" altLang="en-US" sz="2800"/>
              <a:t>～</a:t>
            </a:r>
            <a:r>
              <a:rPr lang="en-US" altLang="zh-CN" sz="2800"/>
              <a:t>P3.7(10</a:t>
            </a:r>
            <a:r>
              <a:rPr lang="zh-CN" altLang="en-US" sz="2800"/>
              <a:t>～</a:t>
            </a:r>
            <a:r>
              <a:rPr lang="en-US" altLang="zh-CN" sz="2800"/>
              <a:t>17</a:t>
            </a:r>
            <a:r>
              <a:rPr lang="zh-CN" altLang="en-US" sz="2800"/>
              <a:t>脚</a:t>
            </a:r>
            <a:r>
              <a:rPr lang="en-US" altLang="zh-CN" sz="2800"/>
              <a:t>)</a:t>
            </a:r>
            <a:r>
              <a:rPr lang="zh-CN" altLang="en-US" sz="2800"/>
              <a:t>：一般</a:t>
            </a:r>
            <a:r>
              <a:rPr lang="en-US" altLang="zh-CN" sz="2800"/>
              <a:t>8</a:t>
            </a:r>
            <a:r>
              <a:rPr lang="zh-CN" altLang="en-US" sz="2800"/>
              <a:t>位准双向</a:t>
            </a:r>
            <a:r>
              <a:rPr lang="en-US" altLang="zh-CN" sz="2800"/>
              <a:t>I/O</a:t>
            </a:r>
            <a:r>
              <a:rPr lang="zh-CN" altLang="en-US" sz="2800"/>
              <a:t>口引脚或第二功能引脚。</a:t>
            </a:r>
            <a:r>
              <a:rPr lang="en-US" altLang="zh-CN" sz="2800"/>
              <a:t>P3</a:t>
            </a:r>
            <a:r>
              <a:rPr lang="zh-CN" altLang="en-US" sz="2800"/>
              <a:t>口除了作为一般的</a:t>
            </a:r>
            <a:r>
              <a:rPr lang="en-US" altLang="zh-CN" sz="2800"/>
              <a:t>I/O</a:t>
            </a:r>
            <a:r>
              <a:rPr lang="zh-CN" altLang="en-US" sz="2800"/>
              <a:t>口使用之外，每个引脚还具有第二功能，</a:t>
            </a:r>
            <a:r>
              <a:rPr lang="en-US" altLang="zh-CN" sz="2800"/>
              <a:t>P3</a:t>
            </a:r>
            <a:r>
              <a:rPr lang="zh-CN" altLang="en-US" sz="2800"/>
              <a:t>的</a:t>
            </a:r>
            <a:r>
              <a:rPr lang="en-US" altLang="zh-CN" sz="2800"/>
              <a:t>8</a:t>
            </a:r>
            <a:r>
              <a:rPr lang="zh-CN" altLang="en-US" sz="2800"/>
              <a:t>条口线都定义有第二功能，详见表</a:t>
            </a:r>
            <a:r>
              <a:rPr lang="en-US" altLang="zh-CN" sz="2800"/>
              <a:t>2-1</a:t>
            </a:r>
            <a:r>
              <a:rPr lang="zh-CN" altLang="en-US" sz="2800"/>
              <a:t>所示。</a:t>
            </a:r>
          </a:p>
          <a:p>
            <a:pPr algn="ctr"/>
            <a:r>
              <a:rPr lang="zh-CN" altLang="en-US"/>
              <a:t>                                                              </a:t>
            </a:r>
          </a:p>
        </p:txBody>
      </p:sp>
    </p:spTree>
    <p:extLst>
      <p:ext uri="{BB962C8B-B14F-4D97-AF65-F5344CB8AC3E}">
        <p14:creationId xmlns:p14="http://schemas.microsoft.com/office/powerpoint/2010/main" val="26752297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232400" y="-33338"/>
            <a:ext cx="8229600" cy="1139826"/>
          </a:xfrm>
        </p:spPr>
        <p:txBody>
          <a:bodyPr/>
          <a:lstStyle/>
          <a:p>
            <a:pPr algn="l" eaLnBrk="1" hangingPunct="1"/>
            <a:r>
              <a:rPr lang="en-US" altLang="zh-CN" sz="2800" b="1"/>
              <a:t>2.1.2</a:t>
            </a:r>
            <a:r>
              <a:rPr lang="zh-CN" altLang="en-US" sz="2800" b="1"/>
              <a:t>任务</a:t>
            </a:r>
            <a:r>
              <a:rPr lang="en-US" altLang="zh-CN" sz="2800" b="1"/>
              <a:t>5-2</a:t>
            </a:r>
            <a:r>
              <a:rPr lang="zh-CN" altLang="en-US" sz="2800" b="1"/>
              <a:t>：相关知识</a:t>
            </a:r>
          </a:p>
        </p:txBody>
      </p:sp>
      <p:sp>
        <p:nvSpPr>
          <p:cNvPr id="26627" name="Rectangle 3"/>
          <p:cNvSpPr>
            <a:spLocks noGrp="1" noChangeArrowheads="1"/>
          </p:cNvSpPr>
          <p:nvPr>
            <p:ph type="body" idx="1"/>
          </p:nvPr>
        </p:nvSpPr>
        <p:spPr/>
        <p:txBody>
          <a:bodyPr/>
          <a:lstStyle/>
          <a:p>
            <a:pPr eaLnBrk="1" hangingPunct="1">
              <a:buFont typeface="Arial" panose="020B0604020202020204" pitchFamily="34" charset="0"/>
              <a:buNone/>
            </a:pPr>
            <a:endParaRPr lang="zh-CN" altLang="zh-CN" smtClean="0"/>
          </a:p>
        </p:txBody>
      </p:sp>
      <p:pic>
        <p:nvPicPr>
          <p:cNvPr id="26628" name="Picture 4" descr="无标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8213" y="2133601"/>
            <a:ext cx="7777162"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0830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159375" y="1"/>
            <a:ext cx="8229600" cy="1139825"/>
          </a:xfrm>
        </p:spPr>
        <p:txBody>
          <a:bodyPr/>
          <a:lstStyle/>
          <a:p>
            <a:pPr algn="l" eaLnBrk="1" hangingPunct="1"/>
            <a:r>
              <a:rPr lang="en-US" altLang="zh-CN" sz="2800" b="1"/>
              <a:t>2.1.2</a:t>
            </a:r>
            <a:r>
              <a:rPr lang="zh-CN" altLang="en-US" sz="2800" b="1"/>
              <a:t>任务</a:t>
            </a:r>
            <a:r>
              <a:rPr lang="en-US" altLang="zh-CN" sz="2800" b="1"/>
              <a:t>5-2</a:t>
            </a:r>
            <a:r>
              <a:rPr lang="zh-CN" altLang="en-US" sz="2800" b="1"/>
              <a:t>：相关知识</a:t>
            </a:r>
          </a:p>
        </p:txBody>
      </p:sp>
      <p:sp>
        <p:nvSpPr>
          <p:cNvPr id="27651" name="Rectangle 3"/>
          <p:cNvSpPr>
            <a:spLocks noGrp="1" noChangeArrowheads="1"/>
          </p:cNvSpPr>
          <p:nvPr>
            <p:ph type="body" idx="1"/>
          </p:nvPr>
        </p:nvSpPr>
        <p:spPr>
          <a:xfrm>
            <a:off x="1847850" y="2205038"/>
            <a:ext cx="8229600" cy="4525962"/>
          </a:xfrm>
        </p:spPr>
        <p:txBody>
          <a:bodyPr/>
          <a:lstStyle/>
          <a:p>
            <a:pPr>
              <a:buFont typeface="Arial" panose="020B0604020202020204" pitchFamily="34" charset="0"/>
              <a:buNone/>
            </a:pPr>
            <a:r>
              <a:rPr lang="en-US" altLang="zh-CN" b="1">
                <a:latin typeface="Arial" panose="020B0604020202020204" pitchFamily="34" charset="0"/>
              </a:rPr>
              <a:t>4.80C51</a:t>
            </a:r>
            <a:r>
              <a:rPr lang="zh-CN" altLang="en-US" b="1">
                <a:latin typeface="Arial" panose="020B0604020202020204" pitchFamily="34" charset="0"/>
              </a:rPr>
              <a:t>单片机的存储器组织 </a:t>
            </a:r>
            <a:endParaRPr lang="zh-CN" altLang="en-US">
              <a:latin typeface="Arial" panose="020B0604020202020204" pitchFamily="34" charset="0"/>
            </a:endParaRPr>
          </a:p>
          <a:p>
            <a:pPr>
              <a:buFont typeface="Arial" panose="020B0604020202020204" pitchFamily="34" charset="0"/>
              <a:buNone/>
            </a:pPr>
            <a:r>
              <a:rPr lang="zh-CN" altLang="en-US">
                <a:latin typeface="Arial" panose="020B0604020202020204" pitchFamily="34" charset="0"/>
              </a:rPr>
              <a:t>        </a:t>
            </a:r>
            <a:r>
              <a:rPr lang="en-US" altLang="zh-CN">
                <a:latin typeface="Arial" panose="020B0604020202020204" pitchFamily="34" charset="0"/>
              </a:rPr>
              <a:t>80C51</a:t>
            </a:r>
            <a:r>
              <a:rPr lang="zh-CN" altLang="en-US">
                <a:latin typeface="Arial" panose="020B0604020202020204" pitchFamily="34" charset="0"/>
              </a:rPr>
              <a:t>单片机有四个存储器地址空间，即</a:t>
            </a:r>
            <a:r>
              <a:rPr lang="zh-CN" altLang="en-US" b="1">
                <a:solidFill>
                  <a:srgbClr val="FF0000"/>
                </a:solidFill>
                <a:latin typeface="Arial" panose="020B0604020202020204" pitchFamily="34" charset="0"/>
              </a:rPr>
              <a:t>片内数据存储器（简称片内</a:t>
            </a:r>
            <a:r>
              <a:rPr lang="en-US" altLang="zh-CN" b="1">
                <a:solidFill>
                  <a:srgbClr val="FF0000"/>
                </a:solidFill>
                <a:latin typeface="Arial" panose="020B0604020202020204" pitchFamily="34" charset="0"/>
              </a:rPr>
              <a:t>RAM</a:t>
            </a:r>
            <a:r>
              <a:rPr lang="zh-CN" altLang="en-US" b="1">
                <a:solidFill>
                  <a:srgbClr val="FF0000"/>
                </a:solidFill>
                <a:latin typeface="Arial" panose="020B0604020202020204" pitchFamily="34" charset="0"/>
              </a:rPr>
              <a:t>）、</a:t>
            </a:r>
            <a:r>
              <a:rPr lang="zh-CN" altLang="en-US" b="1">
                <a:solidFill>
                  <a:srgbClr val="0070C0"/>
                </a:solidFill>
                <a:latin typeface="Arial" panose="020B0604020202020204" pitchFamily="34" charset="0"/>
              </a:rPr>
              <a:t>片内程序存储器（片内</a:t>
            </a:r>
            <a:r>
              <a:rPr lang="en-US" altLang="zh-CN" b="1">
                <a:solidFill>
                  <a:srgbClr val="0070C0"/>
                </a:solidFill>
                <a:latin typeface="Arial" panose="020B0604020202020204" pitchFamily="34" charset="0"/>
              </a:rPr>
              <a:t>ROM</a:t>
            </a:r>
            <a:r>
              <a:rPr lang="zh-CN" altLang="en-US" b="1">
                <a:solidFill>
                  <a:srgbClr val="0070C0"/>
                </a:solidFill>
                <a:latin typeface="Arial" panose="020B0604020202020204" pitchFamily="34" charset="0"/>
              </a:rPr>
              <a:t>）</a:t>
            </a:r>
            <a:r>
              <a:rPr lang="zh-CN" altLang="en-US" b="1">
                <a:solidFill>
                  <a:srgbClr val="FF0000"/>
                </a:solidFill>
                <a:latin typeface="Arial" panose="020B0604020202020204" pitchFamily="34" charset="0"/>
              </a:rPr>
              <a:t>、</a:t>
            </a:r>
            <a:r>
              <a:rPr lang="zh-CN" altLang="en-US" b="1">
                <a:solidFill>
                  <a:srgbClr val="0000FF"/>
                </a:solidFill>
                <a:latin typeface="Arial" panose="020B0604020202020204" pitchFamily="34" charset="0"/>
              </a:rPr>
              <a:t>片外数据存储器（片外</a:t>
            </a:r>
            <a:r>
              <a:rPr lang="en-US" altLang="zh-CN" b="1">
                <a:solidFill>
                  <a:srgbClr val="0000FF"/>
                </a:solidFill>
                <a:latin typeface="Arial" panose="020B0604020202020204" pitchFamily="34" charset="0"/>
              </a:rPr>
              <a:t>RAM</a:t>
            </a:r>
            <a:r>
              <a:rPr lang="zh-CN" altLang="en-US" b="1">
                <a:solidFill>
                  <a:srgbClr val="0000FF"/>
                </a:solidFill>
                <a:latin typeface="Arial" panose="020B0604020202020204" pitchFamily="34" charset="0"/>
              </a:rPr>
              <a:t>）</a:t>
            </a:r>
            <a:r>
              <a:rPr lang="zh-CN" altLang="en-US" b="1">
                <a:solidFill>
                  <a:srgbClr val="9933FF"/>
                </a:solidFill>
                <a:latin typeface="Arial" panose="020B0604020202020204" pitchFamily="34" charset="0"/>
              </a:rPr>
              <a:t>和片外程序存储器（片外</a:t>
            </a:r>
            <a:r>
              <a:rPr lang="en-US" altLang="zh-CN" b="1">
                <a:solidFill>
                  <a:srgbClr val="9933FF"/>
                </a:solidFill>
                <a:latin typeface="Arial" panose="020B0604020202020204" pitchFamily="34" charset="0"/>
              </a:rPr>
              <a:t>ROM</a:t>
            </a:r>
            <a:r>
              <a:rPr lang="zh-CN" altLang="en-US" b="1">
                <a:solidFill>
                  <a:srgbClr val="9933FF"/>
                </a:solidFill>
                <a:latin typeface="Arial" panose="020B0604020202020204" pitchFamily="34" charset="0"/>
              </a:rPr>
              <a:t>）。</a:t>
            </a:r>
            <a:r>
              <a:rPr lang="zh-CN" altLang="en-US" b="1">
                <a:solidFill>
                  <a:srgbClr val="FF0000"/>
                </a:solidFill>
                <a:latin typeface="Arial" panose="020B0604020202020204" pitchFamily="34" charset="0"/>
              </a:rPr>
              <a:t> </a:t>
            </a:r>
          </a:p>
          <a:p>
            <a:pPr>
              <a:buFont typeface="Arial" panose="020B0604020202020204" pitchFamily="34" charset="0"/>
              <a:buNone/>
            </a:pPr>
            <a:r>
              <a:rPr lang="zh-CN" altLang="en-US">
                <a:latin typeface="Arial" panose="020B0604020202020204" pitchFamily="34" charset="0"/>
              </a:rPr>
              <a:t>         但从使用的角度来看，</a:t>
            </a:r>
            <a:r>
              <a:rPr lang="en-US" altLang="zh-CN">
                <a:latin typeface="Arial" panose="020B0604020202020204" pitchFamily="34" charset="0"/>
              </a:rPr>
              <a:t>80C51</a:t>
            </a:r>
            <a:r>
              <a:rPr lang="zh-CN" altLang="en-US">
                <a:latin typeface="Arial" panose="020B0604020202020204" pitchFamily="34" charset="0"/>
              </a:rPr>
              <a:t>的存储器又分为三个逻辑空间，如图</a:t>
            </a:r>
            <a:r>
              <a:rPr lang="en-US" altLang="zh-CN">
                <a:latin typeface="Arial" panose="020B0604020202020204" pitchFamily="34" charset="0"/>
              </a:rPr>
              <a:t>2-5</a:t>
            </a:r>
            <a:r>
              <a:rPr lang="zh-CN" altLang="en-US">
                <a:latin typeface="Arial" panose="020B0604020202020204" pitchFamily="34" charset="0"/>
              </a:rPr>
              <a:t>所示。</a:t>
            </a:r>
          </a:p>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6109801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016500" y="188913"/>
            <a:ext cx="8229600" cy="1143000"/>
          </a:xfrm>
        </p:spPr>
        <p:txBody>
          <a:bodyPr/>
          <a:lstStyle/>
          <a:p>
            <a:pPr algn="l" eaLnBrk="1" hangingPunct="1"/>
            <a:r>
              <a:rPr lang="en-US" altLang="zh-CN" sz="2800" b="1"/>
              <a:t>2.1.2</a:t>
            </a:r>
            <a:r>
              <a:rPr lang="zh-CN" altLang="en-US" sz="2800" b="1"/>
              <a:t>任务</a:t>
            </a:r>
            <a:r>
              <a:rPr lang="en-US" altLang="zh-CN" sz="2800" b="1"/>
              <a:t>5-2</a:t>
            </a:r>
            <a:r>
              <a:rPr lang="zh-CN" altLang="en-US" sz="2800" b="1"/>
              <a:t>：相关知识</a:t>
            </a:r>
            <a:r>
              <a:rPr lang="zh-CN" altLang="en-US" b="1" smtClean="0"/>
              <a:t/>
            </a:r>
            <a:br>
              <a:rPr lang="zh-CN" altLang="en-US" b="1" smtClean="0"/>
            </a:br>
            <a:endParaRPr lang="zh-CN" altLang="en-US" b="1" smtClean="0"/>
          </a:p>
        </p:txBody>
      </p:sp>
      <p:sp>
        <p:nvSpPr>
          <p:cNvPr id="28675" name="Rectangle 3"/>
          <p:cNvSpPr>
            <a:spLocks noGrp="1" noChangeArrowheads="1"/>
          </p:cNvSpPr>
          <p:nvPr>
            <p:ph type="body" idx="1"/>
          </p:nvPr>
        </p:nvSpPr>
        <p:spPr/>
        <p:txBody>
          <a:bodyPr/>
          <a:lstStyle/>
          <a:p>
            <a:pPr eaLnBrk="1" hangingPunct="1">
              <a:buFont typeface="Arial" panose="020B0604020202020204" pitchFamily="34" charset="0"/>
              <a:buNone/>
            </a:pPr>
            <a:endParaRPr lang="zh-CN" altLang="zh-CN" smtClean="0"/>
          </a:p>
        </p:txBody>
      </p:sp>
      <p:sp>
        <p:nvSpPr>
          <p:cNvPr id="28676" name="Text Box 5"/>
          <p:cNvSpPr txBox="1">
            <a:spLocks noChangeArrowheads="1"/>
          </p:cNvSpPr>
          <p:nvPr/>
        </p:nvSpPr>
        <p:spPr bwMode="auto">
          <a:xfrm>
            <a:off x="3792538" y="6070600"/>
            <a:ext cx="47387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2-5 80C51</a:t>
            </a:r>
            <a:r>
              <a:rPr lang="zh-CN" altLang="en-US" sz="2800"/>
              <a:t>存储器逻辑结构</a:t>
            </a:r>
          </a:p>
        </p:txBody>
      </p:sp>
      <p:pic>
        <p:nvPicPr>
          <p:cNvPr id="28677"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86014" y="2205038"/>
            <a:ext cx="7419975"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80012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8">
            <a:hlinkClick r:id="rId2" action="ppaction://hlinksldjump"/>
          </p:cNvPr>
          <p:cNvSpPr txBox="1">
            <a:spLocks noChangeArrowheads="1"/>
          </p:cNvSpPr>
          <p:nvPr/>
        </p:nvSpPr>
        <p:spPr bwMode="auto">
          <a:xfrm>
            <a:off x="5664200" y="188913"/>
            <a:ext cx="54752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r>
              <a:rPr lang="zh-CN" altLang="en-US" b="1">
                <a:latin typeface="Calibri" panose="020F0502020204030204" pitchFamily="34" charset="0"/>
              </a:rPr>
              <a:t/>
            </a:r>
            <a:br>
              <a:rPr lang="zh-CN" altLang="en-US" b="1">
                <a:latin typeface="Calibri" panose="020F0502020204030204" pitchFamily="34" charset="0"/>
              </a:rPr>
            </a:br>
            <a:endParaRPr lang="zh-CN" altLang="en-US" b="1">
              <a:latin typeface="Calibri" panose="020F0502020204030204" pitchFamily="34" charset="0"/>
            </a:endParaRPr>
          </a:p>
        </p:txBody>
      </p:sp>
      <p:sp>
        <p:nvSpPr>
          <p:cNvPr id="29699" name="Text Box 3"/>
          <p:cNvSpPr txBox="1">
            <a:spLocks noChangeArrowheads="1"/>
          </p:cNvSpPr>
          <p:nvPr/>
        </p:nvSpPr>
        <p:spPr bwMode="auto">
          <a:xfrm>
            <a:off x="1847850" y="2276475"/>
            <a:ext cx="8497888"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1</a:t>
            </a:r>
            <a:r>
              <a:rPr lang="zh-CN" altLang="en-US" sz="2800"/>
              <a:t>）</a:t>
            </a:r>
            <a:r>
              <a:rPr lang="en-US" altLang="zh-CN" sz="2800"/>
              <a:t>80C51</a:t>
            </a:r>
            <a:r>
              <a:rPr lang="zh-CN" altLang="en-US" sz="2800"/>
              <a:t>单片机的程序存储器</a:t>
            </a:r>
            <a:r>
              <a:rPr lang="en-US" altLang="zh-CN" sz="2800"/>
              <a:t>ROM</a:t>
            </a:r>
          </a:p>
          <a:p>
            <a:r>
              <a:rPr lang="zh-CN" altLang="en-US" sz="2800"/>
              <a:t>       </a:t>
            </a:r>
            <a:r>
              <a:rPr lang="en-US" altLang="zh-CN" sz="2800"/>
              <a:t>80C51</a:t>
            </a:r>
            <a:r>
              <a:rPr lang="zh-CN" altLang="en-US" sz="2800"/>
              <a:t>程序存储器</a:t>
            </a:r>
            <a:r>
              <a:rPr lang="en-US" altLang="zh-CN" sz="2800"/>
              <a:t>ROM</a:t>
            </a:r>
            <a:r>
              <a:rPr lang="zh-CN" altLang="en-US" sz="2800"/>
              <a:t>主要用来存放程序、常数或表格等。</a:t>
            </a:r>
            <a:r>
              <a:rPr lang="en-US" altLang="zh-CN" sz="2800"/>
              <a:t>80C51</a:t>
            </a:r>
            <a:r>
              <a:rPr lang="zh-CN" altLang="en-US" sz="2800"/>
              <a:t>内部有</a:t>
            </a:r>
            <a:r>
              <a:rPr lang="en-US" altLang="zh-CN" sz="2800"/>
              <a:t>4KB</a:t>
            </a:r>
            <a:r>
              <a:rPr lang="zh-CN" altLang="en-US" sz="2800"/>
              <a:t>的掩膜</a:t>
            </a:r>
            <a:r>
              <a:rPr lang="en-US" altLang="zh-CN" sz="2800"/>
              <a:t>ROM</a:t>
            </a:r>
            <a:r>
              <a:rPr lang="zh-CN" altLang="en-US" sz="2800"/>
              <a:t>。 </a:t>
            </a:r>
            <a:r>
              <a:rPr lang="en-US" altLang="zh-CN" sz="2800"/>
              <a:t>80C51</a:t>
            </a:r>
            <a:r>
              <a:rPr lang="zh-CN" altLang="en-US" sz="2800"/>
              <a:t>程序存储器</a:t>
            </a:r>
            <a:r>
              <a:rPr lang="en-US" altLang="zh-CN" sz="2800"/>
              <a:t>ROM</a:t>
            </a:r>
            <a:r>
              <a:rPr lang="zh-CN" altLang="en-US" sz="2800"/>
              <a:t>空间地址分布图如图</a:t>
            </a:r>
            <a:r>
              <a:rPr lang="en-US" altLang="zh-CN" sz="2800"/>
              <a:t>2-6(a)</a:t>
            </a:r>
            <a:r>
              <a:rPr lang="zh-CN" altLang="en-US" sz="2800"/>
              <a:t>所示。</a:t>
            </a:r>
          </a:p>
        </p:txBody>
      </p:sp>
    </p:spTree>
    <p:extLst>
      <p:ext uri="{BB962C8B-B14F-4D97-AF65-F5344CB8AC3E}">
        <p14:creationId xmlns:p14="http://schemas.microsoft.com/office/powerpoint/2010/main" val="33616042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825" y="1844675"/>
            <a:ext cx="80645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3"/>
          <p:cNvSpPr txBox="1">
            <a:spLocks noChangeArrowheads="1"/>
          </p:cNvSpPr>
          <p:nvPr/>
        </p:nvSpPr>
        <p:spPr bwMode="auto">
          <a:xfrm>
            <a:off x="1992314" y="6243638"/>
            <a:ext cx="7112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2-6  80C51</a:t>
            </a:r>
            <a:r>
              <a:rPr lang="zh-CN" altLang="en-US" sz="2800"/>
              <a:t>程序存储器</a:t>
            </a:r>
            <a:r>
              <a:rPr lang="en-US" altLang="zh-CN" sz="2800"/>
              <a:t>ROM</a:t>
            </a:r>
            <a:r>
              <a:rPr lang="zh-CN" altLang="en-US" sz="2800"/>
              <a:t>空间地址分布</a:t>
            </a:r>
          </a:p>
        </p:txBody>
      </p:sp>
      <p:sp>
        <p:nvSpPr>
          <p:cNvPr id="30724" name="TextBox 8">
            <a:hlinkClick r:id="rId3" action="ppaction://hlinksldjump"/>
          </p:cNvPr>
          <p:cNvSpPr txBox="1">
            <a:spLocks noChangeArrowheads="1"/>
          </p:cNvSpPr>
          <p:nvPr/>
        </p:nvSpPr>
        <p:spPr bwMode="auto">
          <a:xfrm>
            <a:off x="5303839" y="188914"/>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11005410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500" decel="50000" fill="hold">
                                          <p:stCondLst>
                                            <p:cond delay="0"/>
                                          </p:stCondLst>
                                        </p:cTn>
                                        <p:tgtEl>
                                          <p:spTgt spid="3072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2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22"/>
                                        </p:tgtEl>
                                        <p:attrNameLst>
                                          <p:attrName>ppt_w</p:attrName>
                                        </p:attrNameLst>
                                      </p:cBhvr>
                                      <p:tavLst>
                                        <p:tav tm="0">
                                          <p:val>
                                            <p:strVal val="#ppt_w*.05"/>
                                          </p:val>
                                        </p:tav>
                                        <p:tav tm="100000">
                                          <p:val>
                                            <p:strVal val="#ppt_w"/>
                                          </p:val>
                                        </p:tav>
                                      </p:tavLst>
                                    </p:anim>
                                    <p:anim calcmode="lin" valueType="num">
                                      <p:cBhvr>
                                        <p:cTn id="10" dur="1000" fill="hold"/>
                                        <p:tgtEl>
                                          <p:spTgt spid="3072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2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2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2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TextBox 99"/>
          <p:cNvSpPr txBox="1"/>
          <p:nvPr/>
        </p:nvSpPr>
        <p:spPr>
          <a:xfrm>
            <a:off x="9477552" y="758969"/>
            <a:ext cx="2744663" cy="369332"/>
          </a:xfrm>
          <a:prstGeom prst="rect">
            <a:avLst/>
          </a:prstGeom>
          <a:noFill/>
        </p:spPr>
        <p:txBody>
          <a:bodyPr wrap="square" rtlCol="0">
            <a:spAutoFit/>
          </a:bodyPr>
          <a:lstStyle/>
          <a:p>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6" name="TextBox 99"/>
          <p:cNvSpPr txBox="1"/>
          <p:nvPr/>
        </p:nvSpPr>
        <p:spPr>
          <a:xfrm>
            <a:off x="9477552" y="758969"/>
            <a:ext cx="2744663" cy="369332"/>
          </a:xfrm>
          <a:prstGeom prst="rect">
            <a:avLst/>
          </a:prstGeom>
          <a:noFill/>
        </p:spPr>
        <p:txBody>
          <a:bodyPr wrap="square" rtlCol="0">
            <a:spAutoFit/>
          </a:bodyPr>
          <a:lstStyle/>
          <a:p>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0" name="五边形 107"/>
          <p:cNvSpPr/>
          <p:nvPr/>
        </p:nvSpPr>
        <p:spPr>
          <a:xfrm>
            <a:off x="0" y="6476764"/>
            <a:ext cx="10095355" cy="369278"/>
          </a:xfrm>
          <a:prstGeom prst="homePlate">
            <a:avLst>
              <a:gd name="adj" fmla="val 97165"/>
            </a:avLst>
          </a:prstGeom>
          <a:solidFill>
            <a:srgbClr val="3399FF"/>
          </a:solidFill>
          <a:ln w="38100">
            <a:solidFill>
              <a:srgbClr val="33CCFF"/>
            </a:soli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122" name="矩形 13"/>
          <p:cNvSpPr>
            <a:spLocks noChangeArrowheads="1"/>
          </p:cNvSpPr>
          <p:nvPr/>
        </p:nvSpPr>
        <p:spPr bwMode="auto">
          <a:xfrm>
            <a:off x="10112610" y="6476764"/>
            <a:ext cx="2079390" cy="367130"/>
          </a:xfrm>
          <a:prstGeom prst="rect">
            <a:avLst/>
          </a:prstGeom>
          <a:solidFill>
            <a:srgbClr val="3399FF"/>
          </a:solidFill>
          <a:ln w="57150">
            <a:solidFill>
              <a:srgbClr val="33CCFF"/>
            </a:soli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pic>
        <p:nvPicPr>
          <p:cNvPr id="123" name="Picture 2" descr="C:\Users\Administrator\Desktop\lt8zW7p3Jk6w6uFdpsbuwUUsQjWW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091" y="6499662"/>
            <a:ext cx="1742538" cy="343690"/>
          </a:xfrm>
          <a:prstGeom prst="rect">
            <a:avLst/>
          </a:prstGeom>
          <a:noFill/>
          <a:ln w="57150">
            <a:noFill/>
          </a:ln>
        </p:spPr>
        <p:style>
          <a:lnRef idx="3">
            <a:schemeClr val="lt1"/>
          </a:lnRef>
          <a:fillRef idx="1">
            <a:schemeClr val="accent4"/>
          </a:fillRef>
          <a:effectRef idx="1">
            <a:schemeClr val="accent4"/>
          </a:effectRef>
          <a:fontRef idx="minor">
            <a:schemeClr val="lt1"/>
          </a:fontRef>
        </p:style>
      </p:pic>
      <p:sp>
        <p:nvSpPr>
          <p:cNvPr id="15" name="矩形 14"/>
          <p:cNvSpPr/>
          <p:nvPr/>
        </p:nvSpPr>
        <p:spPr>
          <a:xfrm>
            <a:off x="1355577" y="1449117"/>
            <a:ext cx="6964119" cy="1533422"/>
          </a:xfrm>
          <a:prstGeom prst="rect">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87129" y="1636857"/>
            <a:ext cx="6725159" cy="1169551"/>
          </a:xfrm>
          <a:prstGeom prst="rect">
            <a:avLst/>
          </a:prstGeom>
        </p:spPr>
        <p:txBody>
          <a:bodyPr wrap="square">
            <a:spAutoFit/>
          </a:bodyPr>
          <a:lstStyle/>
          <a:p>
            <a:pPr>
              <a:lnSpc>
                <a:spcPct val="125000"/>
              </a:lnSpc>
            </a:pP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dirty="0">
                <a:solidFill>
                  <a:schemeClr val="bg1"/>
                </a:solidFill>
              </a:rPr>
              <a:t> </a:t>
            </a:r>
            <a:r>
              <a:rPr lang="en-US" altLang="zh-CN" sz="2800" b="1" dirty="0" smtClean="0">
                <a:latin typeface="微软雅黑" panose="020B0503020204020204" pitchFamily="34" charset="-122"/>
                <a:ea typeface="微软雅黑" panose="020B0503020204020204" pitchFamily="34" charset="-122"/>
              </a:rPr>
              <a:t>1.;</a:t>
            </a:r>
            <a:endParaRPr lang="en-US" altLang="zh-CN" sz="2800" b="1" dirty="0">
              <a:latin typeface="微软雅黑" panose="020B0503020204020204" pitchFamily="34" charset="-122"/>
              <a:ea typeface="微软雅黑" panose="020B0503020204020204" pitchFamily="34" charset="-122"/>
            </a:endParaRPr>
          </a:p>
          <a:p>
            <a:pPr>
              <a:lnSpc>
                <a:spcPct val="125000"/>
              </a:lnSpc>
            </a:pPr>
            <a:r>
              <a:rPr lang="en-US" altLang="zh-CN" sz="2800" b="1" dirty="0">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     2.</a:t>
            </a:r>
            <a:r>
              <a:rPr lang="en-US" altLang="zh-CN" sz="2800" b="1" dirty="0">
                <a:latin typeface="宋体" charset="-122"/>
                <a:cs typeface="Times New Roman" pitchFamily="18" charset="0"/>
              </a:rPr>
              <a:t> </a:t>
            </a:r>
            <a:r>
              <a:rPr lang="zh-CN" altLang="en-US" sz="2800" b="1" dirty="0" smtClean="0">
                <a:latin typeface="微软雅黑" panose="020B0503020204020204" pitchFamily="34" charset="-122"/>
                <a:ea typeface="微软雅黑" panose="020B0503020204020204" pitchFamily="34" charset="-122"/>
              </a:rPr>
              <a:t>。</a:t>
            </a:r>
            <a:endParaRPr lang="zh-CN" altLang="en-US" sz="2800" b="1" dirty="0">
              <a:latin typeface="微软雅黑" panose="020B0503020204020204" pitchFamily="34" charset="-122"/>
              <a:ea typeface="微软雅黑" panose="020B0503020204020204" pitchFamily="34" charset="-122"/>
            </a:endParaRPr>
          </a:p>
        </p:txBody>
      </p:sp>
      <p:sp>
        <p:nvSpPr>
          <p:cNvPr id="20" name="矩形 19"/>
          <p:cNvSpPr/>
          <p:nvPr/>
        </p:nvSpPr>
        <p:spPr>
          <a:xfrm>
            <a:off x="1396103" y="4610601"/>
            <a:ext cx="6923593" cy="1133932"/>
          </a:xfrm>
          <a:prstGeom prst="rect">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54887" y="4458490"/>
            <a:ext cx="6616065" cy="1015663"/>
          </a:xfrm>
          <a:prstGeom prst="rect">
            <a:avLst/>
          </a:prstGeom>
        </p:spPr>
        <p:txBody>
          <a:bodyPr wrap="square">
            <a:spAutoFit/>
          </a:bodyPr>
          <a:lstStyle/>
          <a:p>
            <a:pPr>
              <a:lnSpc>
                <a:spcPct val="125000"/>
              </a:lnSpc>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25000"/>
              </a:lnSpc>
            </a:pP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椭圆 22"/>
          <p:cNvSpPr/>
          <p:nvPr/>
        </p:nvSpPr>
        <p:spPr>
          <a:xfrm>
            <a:off x="722801" y="1526883"/>
            <a:ext cx="1321096" cy="1286555"/>
          </a:xfrm>
          <a:prstGeom prst="ellipse">
            <a:avLst/>
          </a:prstGeom>
          <a:solidFill>
            <a:srgbClr val="0070C0"/>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学习内容</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6" name="椭圆 25"/>
          <p:cNvSpPr/>
          <p:nvPr/>
        </p:nvSpPr>
        <p:spPr>
          <a:xfrm>
            <a:off x="763326" y="4574262"/>
            <a:ext cx="1321096" cy="1286555"/>
          </a:xfrm>
          <a:prstGeom prst="ellipse">
            <a:avLst/>
          </a:prstGeom>
          <a:solidFill>
            <a:srgbClr val="0070C0"/>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难点</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sp>
        <p:nvSpPr>
          <p:cNvPr id="24" name="椭圆​​ 13"/>
          <p:cNvSpPr/>
          <p:nvPr/>
        </p:nvSpPr>
        <p:spPr>
          <a:xfrm>
            <a:off x="8616404" y="2933418"/>
            <a:ext cx="3391877" cy="1104132"/>
          </a:xfrm>
          <a:prstGeom prst="ellipse">
            <a:avLst/>
          </a:prstGeom>
          <a:gradFill flip="none" rotWithShape="1">
            <a:gsLst>
              <a:gs pos="0">
                <a:srgbClr val="FFFFFF">
                  <a:lumMod val="95000"/>
                </a:srgbClr>
              </a:gs>
              <a:gs pos="13000">
                <a:srgbClr val="FFFFFF">
                  <a:lumMod val="85000"/>
                </a:srgbClr>
              </a:gs>
              <a:gs pos="100000">
                <a:srgbClr val="FFFFFF">
                  <a:lumMod val="95000"/>
                </a:srgbClr>
              </a:gs>
            </a:gsLst>
            <a:lin ang="16200000" scaled="0"/>
            <a:tileRect/>
          </a:gradFill>
          <a:ln w="3175" cap="flat" cmpd="sng" algn="ctr">
            <a:solidFill>
              <a:srgbClr val="FFFFFF">
                <a:lumMod val="75000"/>
              </a:srgb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25" name="椭圆​​ 9"/>
          <p:cNvSpPr/>
          <p:nvPr/>
        </p:nvSpPr>
        <p:spPr>
          <a:xfrm>
            <a:off x="8970952" y="2962061"/>
            <a:ext cx="2740345" cy="853152"/>
          </a:xfrm>
          <a:prstGeom prst="ellipse">
            <a:avLst/>
          </a:prstGeom>
          <a:solidFill>
            <a:srgbClr val="FFFFFF"/>
          </a:solidFill>
          <a:ln w="25400" cap="flat" cmpd="sng" algn="ctr">
            <a:solidFill>
              <a:srgbClr val="FFFFFF">
                <a:lumMod val="75000"/>
              </a:srgbClr>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27" name="矩形 26"/>
          <p:cNvSpPr/>
          <p:nvPr/>
        </p:nvSpPr>
        <p:spPr>
          <a:xfrm>
            <a:off x="1355577" y="3272484"/>
            <a:ext cx="6964119" cy="1012863"/>
          </a:xfrm>
          <a:prstGeom prst="rect">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859798" y="3205015"/>
            <a:ext cx="6950912" cy="1169551"/>
          </a:xfrm>
          <a:prstGeom prst="rect">
            <a:avLst/>
          </a:prstGeom>
        </p:spPr>
        <p:txBody>
          <a:bodyPr wrap="square">
            <a:spAutoFit/>
          </a:bodyPr>
          <a:lstStyle/>
          <a:p>
            <a:pPr>
              <a:lnSpc>
                <a:spcPct val="125000"/>
              </a:lnSpc>
            </a:pPr>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dirty="0">
                <a:latin typeface="微软雅黑" panose="020B0503020204020204" pitchFamily="34" charset="-122"/>
                <a:ea typeface="微软雅黑" panose="020B0503020204020204" pitchFamily="34" charset="-122"/>
              </a:rPr>
              <a:t>1</a:t>
            </a:r>
            <a:r>
              <a:rPr lang="en-US" altLang="zh-CN" sz="2800" b="1" dirty="0" smtClean="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a:p>
            <a:pPr>
              <a:lnSpc>
                <a:spcPct val="125000"/>
              </a:lnSpc>
            </a:pPr>
            <a:r>
              <a:rPr lang="en-US" altLang="zh-CN" sz="2800" b="1" dirty="0">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2</a:t>
            </a:r>
            <a:r>
              <a:rPr lang="en-US" altLang="zh-CN" sz="2800" b="1" dirty="0">
                <a:latin typeface="微软雅黑" panose="020B0503020204020204" pitchFamily="34" charset="-122"/>
                <a:ea typeface="微软雅黑" panose="020B0503020204020204" pitchFamily="34" charset="-122"/>
              </a:rPr>
              <a:t>.</a:t>
            </a:r>
            <a:r>
              <a:rPr lang="en-US" altLang="zh-CN" sz="2800" b="1" dirty="0">
                <a:latin typeface="宋体" charset="-122"/>
                <a:cs typeface="Times New Roman" pitchFamily="18" charset="0"/>
              </a:rPr>
              <a:t> </a:t>
            </a:r>
            <a:r>
              <a:rPr lang="zh-CN" altLang="en-US" sz="2800" b="1" dirty="0" smtClean="0">
                <a:latin typeface="微软雅黑" panose="020B0503020204020204" pitchFamily="34" charset="-122"/>
                <a:ea typeface="微软雅黑" panose="020B0503020204020204" pitchFamily="34" charset="-122"/>
              </a:rPr>
              <a:t>。</a:t>
            </a:r>
            <a:r>
              <a:rPr lang="en-US" altLang="zh-CN" sz="28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椭圆 28"/>
          <p:cNvSpPr/>
          <p:nvPr/>
        </p:nvSpPr>
        <p:spPr>
          <a:xfrm>
            <a:off x="722801" y="3171935"/>
            <a:ext cx="1321096" cy="1286555"/>
          </a:xfrm>
          <a:prstGeom prst="ellipse">
            <a:avLst/>
          </a:prstGeom>
          <a:solidFill>
            <a:srgbClr val="0070C0"/>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b="1" dirty="0">
                <a:solidFill>
                  <a:srgbClr val="FF0000"/>
                </a:solidFill>
                <a:latin typeface="微软雅黑" panose="020B0503020204020204" pitchFamily="34" charset="-122"/>
                <a:ea typeface="微软雅黑" panose="020B0503020204020204" pitchFamily="34" charset="-122"/>
              </a:rPr>
              <a:t>重点</a:t>
            </a:r>
          </a:p>
        </p:txBody>
      </p:sp>
      <p:sp>
        <p:nvSpPr>
          <p:cNvPr id="30" name="Oval 29"/>
          <p:cNvSpPr>
            <a:spLocks noChangeArrowheads="1"/>
          </p:cNvSpPr>
          <p:nvPr/>
        </p:nvSpPr>
        <p:spPr bwMode="auto">
          <a:xfrm>
            <a:off x="9237178" y="2701472"/>
            <a:ext cx="2301875" cy="1149350"/>
          </a:xfrm>
          <a:prstGeom prst="ellipse">
            <a:avLst/>
          </a:prstGeom>
          <a:gradFill rotWithShape="1">
            <a:gsLst>
              <a:gs pos="0">
                <a:srgbClr val="765E00"/>
              </a:gs>
              <a:gs pos="100000">
                <a:srgbClr val="FFCC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rgbClr val="000000"/>
              </a:solidFill>
            </a:endParaRPr>
          </a:p>
        </p:txBody>
      </p:sp>
      <p:sp>
        <p:nvSpPr>
          <p:cNvPr id="35" name="Oval 31"/>
          <p:cNvSpPr>
            <a:spLocks noChangeArrowheads="1"/>
          </p:cNvSpPr>
          <p:nvPr/>
        </p:nvSpPr>
        <p:spPr bwMode="auto">
          <a:xfrm>
            <a:off x="9411254" y="2769055"/>
            <a:ext cx="2030412" cy="944562"/>
          </a:xfrm>
          <a:prstGeom prst="ellipse">
            <a:avLst/>
          </a:prstGeom>
          <a:gradFill rotWithShape="1">
            <a:gsLst>
              <a:gs pos="0">
                <a:srgbClr val="CAA200"/>
              </a:gs>
              <a:gs pos="100000">
                <a:srgbClr val="FFCC00">
                  <a:alpha val="48000"/>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rgbClr val="000000"/>
              </a:solidFill>
            </a:endParaRPr>
          </a:p>
        </p:txBody>
      </p:sp>
      <p:sp>
        <p:nvSpPr>
          <p:cNvPr id="36" name="Text Box 33"/>
          <p:cNvSpPr txBox="1">
            <a:spLocks noChangeArrowheads="1"/>
          </p:cNvSpPr>
          <p:nvPr/>
        </p:nvSpPr>
        <p:spPr bwMode="auto">
          <a:xfrm>
            <a:off x="9725579" y="3016591"/>
            <a:ext cx="17160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00"/>
                </a:solidFill>
              </a:rPr>
              <a:t>职业必备</a:t>
            </a:r>
          </a:p>
        </p:txBody>
      </p:sp>
      <p:grpSp>
        <p:nvGrpSpPr>
          <p:cNvPr id="37" name="Group 32"/>
          <p:cNvGrpSpPr>
            <a:grpSpLocks/>
          </p:cNvGrpSpPr>
          <p:nvPr/>
        </p:nvGrpSpPr>
        <p:grpSpPr bwMode="auto">
          <a:xfrm>
            <a:off x="9855033" y="1785378"/>
            <a:ext cx="457200" cy="1138238"/>
            <a:chOff x="0" y="0"/>
            <a:chExt cx="498" cy="1245"/>
          </a:xfrm>
        </p:grpSpPr>
        <p:sp>
          <p:nvSpPr>
            <p:cNvPr id="38" name="Freeform 35"/>
            <p:cNvSpPr>
              <a:spLocks/>
            </p:cNvSpPr>
            <p:nvPr/>
          </p:nvSpPr>
          <p:spPr bwMode="auto">
            <a:xfrm>
              <a:off x="121" y="0"/>
              <a:ext cx="233" cy="254"/>
            </a:xfrm>
            <a:custGeom>
              <a:avLst/>
              <a:gdLst>
                <a:gd name="T0" fmla="*/ 116 w 267"/>
                <a:gd name="T1" fmla="*/ 0 h 292"/>
                <a:gd name="T2" fmla="*/ 140 w 267"/>
                <a:gd name="T3" fmla="*/ 3 h 292"/>
                <a:gd name="T4" fmla="*/ 162 w 267"/>
                <a:gd name="T5" fmla="*/ 10 h 292"/>
                <a:gd name="T6" fmla="*/ 182 w 267"/>
                <a:gd name="T7" fmla="*/ 22 h 292"/>
                <a:gd name="T8" fmla="*/ 199 w 267"/>
                <a:gd name="T9" fmla="*/ 37 h 292"/>
                <a:gd name="T10" fmla="*/ 214 w 267"/>
                <a:gd name="T11" fmla="*/ 56 h 292"/>
                <a:gd name="T12" fmla="*/ 224 w 267"/>
                <a:gd name="T13" fmla="*/ 77 h 292"/>
                <a:gd name="T14" fmla="*/ 231 w 267"/>
                <a:gd name="T15" fmla="*/ 101 h 292"/>
                <a:gd name="T16" fmla="*/ 233 w 267"/>
                <a:gd name="T17" fmla="*/ 127 h 292"/>
                <a:gd name="T18" fmla="*/ 231 w 267"/>
                <a:gd name="T19" fmla="*/ 152 h 292"/>
                <a:gd name="T20" fmla="*/ 224 w 267"/>
                <a:gd name="T21" fmla="*/ 177 h 292"/>
                <a:gd name="T22" fmla="*/ 214 w 267"/>
                <a:gd name="T23" fmla="*/ 197 h 292"/>
                <a:gd name="T24" fmla="*/ 199 w 267"/>
                <a:gd name="T25" fmla="*/ 217 h 292"/>
                <a:gd name="T26" fmla="*/ 182 w 267"/>
                <a:gd name="T27" fmla="*/ 232 h 292"/>
                <a:gd name="T28" fmla="*/ 162 w 267"/>
                <a:gd name="T29" fmla="*/ 244 h 292"/>
                <a:gd name="T30" fmla="*/ 140 w 267"/>
                <a:gd name="T31" fmla="*/ 251 h 292"/>
                <a:gd name="T32" fmla="*/ 116 w 267"/>
                <a:gd name="T33" fmla="*/ 254 h 292"/>
                <a:gd name="T34" fmla="*/ 90 w 267"/>
                <a:gd name="T35" fmla="*/ 251 h 292"/>
                <a:gd name="T36" fmla="*/ 65 w 267"/>
                <a:gd name="T37" fmla="*/ 241 h 292"/>
                <a:gd name="T38" fmla="*/ 45 w 267"/>
                <a:gd name="T39" fmla="*/ 226 h 292"/>
                <a:gd name="T40" fmla="*/ 25 w 267"/>
                <a:gd name="T41" fmla="*/ 206 h 292"/>
                <a:gd name="T42" fmla="*/ 11 w 267"/>
                <a:gd name="T43" fmla="*/ 183 h 292"/>
                <a:gd name="T44" fmla="*/ 3 w 267"/>
                <a:gd name="T45" fmla="*/ 155 h 292"/>
                <a:gd name="T46" fmla="*/ 0 w 267"/>
                <a:gd name="T47" fmla="*/ 127 h 292"/>
                <a:gd name="T48" fmla="*/ 3 w 267"/>
                <a:gd name="T49" fmla="*/ 98 h 292"/>
                <a:gd name="T50" fmla="*/ 11 w 267"/>
                <a:gd name="T51" fmla="*/ 70 h 292"/>
                <a:gd name="T52" fmla="*/ 25 w 267"/>
                <a:gd name="T53" fmla="*/ 47 h 292"/>
                <a:gd name="T54" fmla="*/ 45 w 267"/>
                <a:gd name="T55" fmla="*/ 28 h 292"/>
                <a:gd name="T56" fmla="*/ 65 w 267"/>
                <a:gd name="T57" fmla="*/ 12 h 292"/>
                <a:gd name="T58" fmla="*/ 90 w 267"/>
                <a:gd name="T59" fmla="*/ 3 h 292"/>
                <a:gd name="T60" fmla="*/ 116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7"/>
                <a:gd name="T94" fmla="*/ 0 h 292"/>
                <a:gd name="T95" fmla="*/ 267 w 267"/>
                <a:gd name="T96" fmla="*/ 292 h 2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6"/>
            <p:cNvSpPr>
              <a:spLocks/>
            </p:cNvSpPr>
            <p:nvPr/>
          </p:nvSpPr>
          <p:spPr bwMode="auto">
            <a:xfrm>
              <a:off x="0" y="281"/>
              <a:ext cx="498" cy="964"/>
            </a:xfrm>
            <a:custGeom>
              <a:avLst/>
              <a:gdLst>
                <a:gd name="T0" fmla="*/ 63 w 573"/>
                <a:gd name="T1" fmla="*/ 4 h 1111"/>
                <a:gd name="T2" fmla="*/ 26 w 573"/>
                <a:gd name="T3" fmla="*/ 28 h 1111"/>
                <a:gd name="T4" fmla="*/ 3 w 573"/>
                <a:gd name="T5" fmla="*/ 65 h 1111"/>
                <a:gd name="T6" fmla="*/ 0 w 573"/>
                <a:gd name="T7" fmla="*/ 442 h 1111"/>
                <a:gd name="T8" fmla="*/ 1 w 573"/>
                <a:gd name="T9" fmla="*/ 448 h 1111"/>
                <a:gd name="T10" fmla="*/ 8 w 573"/>
                <a:gd name="T11" fmla="*/ 462 h 1111"/>
                <a:gd name="T12" fmla="*/ 23 w 573"/>
                <a:gd name="T13" fmla="*/ 477 h 1111"/>
                <a:gd name="T14" fmla="*/ 49 w 573"/>
                <a:gd name="T15" fmla="*/ 483 h 1111"/>
                <a:gd name="T16" fmla="*/ 73 w 573"/>
                <a:gd name="T17" fmla="*/ 478 h 1111"/>
                <a:gd name="T18" fmla="*/ 87 w 573"/>
                <a:gd name="T19" fmla="*/ 463 h 1111"/>
                <a:gd name="T20" fmla="*/ 92 w 573"/>
                <a:gd name="T21" fmla="*/ 448 h 1111"/>
                <a:gd name="T22" fmla="*/ 94 w 573"/>
                <a:gd name="T23" fmla="*/ 436 h 1111"/>
                <a:gd name="T24" fmla="*/ 94 w 573"/>
                <a:gd name="T25" fmla="*/ 144 h 1111"/>
                <a:gd name="T26" fmla="*/ 117 w 573"/>
                <a:gd name="T27" fmla="*/ 925 h 1111"/>
                <a:gd name="T28" fmla="*/ 120 w 573"/>
                <a:gd name="T29" fmla="*/ 931 h 1111"/>
                <a:gd name="T30" fmla="*/ 131 w 573"/>
                <a:gd name="T31" fmla="*/ 945 h 1111"/>
                <a:gd name="T32" fmla="*/ 151 w 573"/>
                <a:gd name="T33" fmla="*/ 959 h 1111"/>
                <a:gd name="T34" fmla="*/ 173 w 573"/>
                <a:gd name="T35" fmla="*/ 964 h 1111"/>
                <a:gd name="T36" fmla="*/ 197 w 573"/>
                <a:gd name="T37" fmla="*/ 963 h 1111"/>
                <a:gd name="T38" fmla="*/ 222 w 573"/>
                <a:gd name="T39" fmla="*/ 952 h 1111"/>
                <a:gd name="T40" fmla="*/ 236 w 573"/>
                <a:gd name="T41" fmla="*/ 937 h 1111"/>
                <a:gd name="T42" fmla="*/ 242 w 573"/>
                <a:gd name="T43" fmla="*/ 927 h 1111"/>
                <a:gd name="T44" fmla="*/ 242 w 573"/>
                <a:gd name="T45" fmla="*/ 433 h 1111"/>
                <a:gd name="T46" fmla="*/ 262 w 573"/>
                <a:gd name="T47" fmla="*/ 436 h 1111"/>
                <a:gd name="T48" fmla="*/ 262 w 573"/>
                <a:gd name="T49" fmla="*/ 463 h 1111"/>
                <a:gd name="T50" fmla="*/ 264 w 573"/>
                <a:gd name="T51" fmla="*/ 512 h 1111"/>
                <a:gd name="T52" fmla="*/ 264 w 573"/>
                <a:gd name="T53" fmla="*/ 576 h 1111"/>
                <a:gd name="T54" fmla="*/ 264 w 573"/>
                <a:gd name="T55" fmla="*/ 651 h 1111"/>
                <a:gd name="T56" fmla="*/ 264 w 573"/>
                <a:gd name="T57" fmla="*/ 727 h 1111"/>
                <a:gd name="T58" fmla="*/ 265 w 573"/>
                <a:gd name="T59" fmla="*/ 803 h 1111"/>
                <a:gd name="T60" fmla="*/ 265 w 573"/>
                <a:gd name="T61" fmla="*/ 871 h 1111"/>
                <a:gd name="T62" fmla="*/ 265 w 573"/>
                <a:gd name="T63" fmla="*/ 925 h 1111"/>
                <a:gd name="T64" fmla="*/ 266 w 573"/>
                <a:gd name="T65" fmla="*/ 931 h 1111"/>
                <a:gd name="T66" fmla="*/ 274 w 573"/>
                <a:gd name="T67" fmla="*/ 944 h 1111"/>
                <a:gd name="T68" fmla="*/ 291 w 573"/>
                <a:gd name="T69" fmla="*/ 957 h 1111"/>
                <a:gd name="T70" fmla="*/ 323 w 573"/>
                <a:gd name="T71" fmla="*/ 964 h 1111"/>
                <a:gd name="T72" fmla="*/ 355 w 573"/>
                <a:gd name="T73" fmla="*/ 957 h 1111"/>
                <a:gd name="T74" fmla="*/ 373 w 573"/>
                <a:gd name="T75" fmla="*/ 945 h 1111"/>
                <a:gd name="T76" fmla="*/ 380 w 573"/>
                <a:gd name="T77" fmla="*/ 931 h 1111"/>
                <a:gd name="T78" fmla="*/ 381 w 573"/>
                <a:gd name="T79" fmla="*/ 926 h 1111"/>
                <a:gd name="T80" fmla="*/ 405 w 573"/>
                <a:gd name="T81" fmla="*/ 144 h 1111"/>
                <a:gd name="T82" fmla="*/ 407 w 573"/>
                <a:gd name="T83" fmla="*/ 436 h 1111"/>
                <a:gd name="T84" fmla="*/ 410 w 573"/>
                <a:gd name="T85" fmla="*/ 449 h 1111"/>
                <a:gd name="T86" fmla="*/ 420 w 573"/>
                <a:gd name="T87" fmla="*/ 466 h 1111"/>
                <a:gd name="T88" fmla="*/ 439 w 573"/>
                <a:gd name="T89" fmla="*/ 478 h 1111"/>
                <a:gd name="T90" fmla="*/ 466 w 573"/>
                <a:gd name="T91" fmla="*/ 478 h 1111"/>
                <a:gd name="T92" fmla="*/ 484 w 573"/>
                <a:gd name="T93" fmla="*/ 466 h 1111"/>
                <a:gd name="T94" fmla="*/ 495 w 573"/>
                <a:gd name="T95" fmla="*/ 449 h 1111"/>
                <a:gd name="T96" fmla="*/ 498 w 573"/>
                <a:gd name="T97" fmla="*/ 441 h 1111"/>
                <a:gd name="T98" fmla="*/ 497 w 573"/>
                <a:gd name="T99" fmla="*/ 59 h 1111"/>
                <a:gd name="T100" fmla="*/ 475 w 573"/>
                <a:gd name="T101" fmla="*/ 24 h 1111"/>
                <a:gd name="T102" fmla="*/ 440 w 573"/>
                <a:gd name="T103" fmla="*/ 3 h 1111"/>
                <a:gd name="T104" fmla="*/ 82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3"/>
                <a:gd name="T160" fmla="*/ 0 h 1111"/>
                <a:gd name="T161" fmla="*/ 573 w 573"/>
                <a:gd name="T162" fmla="*/ 1111 h 111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 name="Group 35"/>
          <p:cNvGrpSpPr>
            <a:grpSpLocks/>
          </p:cNvGrpSpPr>
          <p:nvPr/>
        </p:nvGrpSpPr>
        <p:grpSpPr bwMode="auto">
          <a:xfrm>
            <a:off x="10418595" y="1750453"/>
            <a:ext cx="457200" cy="1138238"/>
            <a:chOff x="0" y="0"/>
            <a:chExt cx="498" cy="1245"/>
          </a:xfrm>
        </p:grpSpPr>
        <p:sp>
          <p:nvSpPr>
            <p:cNvPr id="41" name="Freeform 38"/>
            <p:cNvSpPr>
              <a:spLocks/>
            </p:cNvSpPr>
            <p:nvPr/>
          </p:nvSpPr>
          <p:spPr bwMode="auto">
            <a:xfrm>
              <a:off x="121" y="0"/>
              <a:ext cx="233" cy="254"/>
            </a:xfrm>
            <a:custGeom>
              <a:avLst/>
              <a:gdLst>
                <a:gd name="T0" fmla="*/ 116 w 267"/>
                <a:gd name="T1" fmla="*/ 0 h 292"/>
                <a:gd name="T2" fmla="*/ 140 w 267"/>
                <a:gd name="T3" fmla="*/ 3 h 292"/>
                <a:gd name="T4" fmla="*/ 162 w 267"/>
                <a:gd name="T5" fmla="*/ 10 h 292"/>
                <a:gd name="T6" fmla="*/ 182 w 267"/>
                <a:gd name="T7" fmla="*/ 22 h 292"/>
                <a:gd name="T8" fmla="*/ 199 w 267"/>
                <a:gd name="T9" fmla="*/ 37 h 292"/>
                <a:gd name="T10" fmla="*/ 214 w 267"/>
                <a:gd name="T11" fmla="*/ 56 h 292"/>
                <a:gd name="T12" fmla="*/ 224 w 267"/>
                <a:gd name="T13" fmla="*/ 77 h 292"/>
                <a:gd name="T14" fmla="*/ 231 w 267"/>
                <a:gd name="T15" fmla="*/ 101 h 292"/>
                <a:gd name="T16" fmla="*/ 233 w 267"/>
                <a:gd name="T17" fmla="*/ 127 h 292"/>
                <a:gd name="T18" fmla="*/ 231 w 267"/>
                <a:gd name="T19" fmla="*/ 152 h 292"/>
                <a:gd name="T20" fmla="*/ 224 w 267"/>
                <a:gd name="T21" fmla="*/ 177 h 292"/>
                <a:gd name="T22" fmla="*/ 214 w 267"/>
                <a:gd name="T23" fmla="*/ 197 h 292"/>
                <a:gd name="T24" fmla="*/ 199 w 267"/>
                <a:gd name="T25" fmla="*/ 217 h 292"/>
                <a:gd name="T26" fmla="*/ 182 w 267"/>
                <a:gd name="T27" fmla="*/ 232 h 292"/>
                <a:gd name="T28" fmla="*/ 162 w 267"/>
                <a:gd name="T29" fmla="*/ 244 h 292"/>
                <a:gd name="T30" fmla="*/ 140 w 267"/>
                <a:gd name="T31" fmla="*/ 251 h 292"/>
                <a:gd name="T32" fmla="*/ 116 w 267"/>
                <a:gd name="T33" fmla="*/ 254 h 292"/>
                <a:gd name="T34" fmla="*/ 90 w 267"/>
                <a:gd name="T35" fmla="*/ 251 h 292"/>
                <a:gd name="T36" fmla="*/ 65 w 267"/>
                <a:gd name="T37" fmla="*/ 241 h 292"/>
                <a:gd name="T38" fmla="*/ 45 w 267"/>
                <a:gd name="T39" fmla="*/ 226 h 292"/>
                <a:gd name="T40" fmla="*/ 25 w 267"/>
                <a:gd name="T41" fmla="*/ 206 h 292"/>
                <a:gd name="T42" fmla="*/ 11 w 267"/>
                <a:gd name="T43" fmla="*/ 183 h 292"/>
                <a:gd name="T44" fmla="*/ 3 w 267"/>
                <a:gd name="T45" fmla="*/ 155 h 292"/>
                <a:gd name="T46" fmla="*/ 0 w 267"/>
                <a:gd name="T47" fmla="*/ 127 h 292"/>
                <a:gd name="T48" fmla="*/ 3 w 267"/>
                <a:gd name="T49" fmla="*/ 98 h 292"/>
                <a:gd name="T50" fmla="*/ 11 w 267"/>
                <a:gd name="T51" fmla="*/ 70 h 292"/>
                <a:gd name="T52" fmla="*/ 25 w 267"/>
                <a:gd name="T53" fmla="*/ 47 h 292"/>
                <a:gd name="T54" fmla="*/ 45 w 267"/>
                <a:gd name="T55" fmla="*/ 28 h 292"/>
                <a:gd name="T56" fmla="*/ 65 w 267"/>
                <a:gd name="T57" fmla="*/ 12 h 292"/>
                <a:gd name="T58" fmla="*/ 90 w 267"/>
                <a:gd name="T59" fmla="*/ 3 h 292"/>
                <a:gd name="T60" fmla="*/ 116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7"/>
                <a:gd name="T94" fmla="*/ 0 h 292"/>
                <a:gd name="T95" fmla="*/ 267 w 267"/>
                <a:gd name="T96" fmla="*/ 292 h 2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39"/>
            <p:cNvSpPr>
              <a:spLocks/>
            </p:cNvSpPr>
            <p:nvPr/>
          </p:nvSpPr>
          <p:spPr bwMode="auto">
            <a:xfrm>
              <a:off x="0" y="281"/>
              <a:ext cx="498" cy="964"/>
            </a:xfrm>
            <a:custGeom>
              <a:avLst/>
              <a:gdLst>
                <a:gd name="T0" fmla="*/ 63 w 573"/>
                <a:gd name="T1" fmla="*/ 4 h 1111"/>
                <a:gd name="T2" fmla="*/ 26 w 573"/>
                <a:gd name="T3" fmla="*/ 28 h 1111"/>
                <a:gd name="T4" fmla="*/ 3 w 573"/>
                <a:gd name="T5" fmla="*/ 65 h 1111"/>
                <a:gd name="T6" fmla="*/ 0 w 573"/>
                <a:gd name="T7" fmla="*/ 442 h 1111"/>
                <a:gd name="T8" fmla="*/ 1 w 573"/>
                <a:gd name="T9" fmla="*/ 448 h 1111"/>
                <a:gd name="T10" fmla="*/ 8 w 573"/>
                <a:gd name="T11" fmla="*/ 462 h 1111"/>
                <a:gd name="T12" fmla="*/ 23 w 573"/>
                <a:gd name="T13" fmla="*/ 477 h 1111"/>
                <a:gd name="T14" fmla="*/ 49 w 573"/>
                <a:gd name="T15" fmla="*/ 483 h 1111"/>
                <a:gd name="T16" fmla="*/ 73 w 573"/>
                <a:gd name="T17" fmla="*/ 478 h 1111"/>
                <a:gd name="T18" fmla="*/ 87 w 573"/>
                <a:gd name="T19" fmla="*/ 463 h 1111"/>
                <a:gd name="T20" fmla="*/ 92 w 573"/>
                <a:gd name="T21" fmla="*/ 448 h 1111"/>
                <a:gd name="T22" fmla="*/ 94 w 573"/>
                <a:gd name="T23" fmla="*/ 436 h 1111"/>
                <a:gd name="T24" fmla="*/ 94 w 573"/>
                <a:gd name="T25" fmla="*/ 144 h 1111"/>
                <a:gd name="T26" fmla="*/ 117 w 573"/>
                <a:gd name="T27" fmla="*/ 925 h 1111"/>
                <a:gd name="T28" fmla="*/ 120 w 573"/>
                <a:gd name="T29" fmla="*/ 931 h 1111"/>
                <a:gd name="T30" fmla="*/ 131 w 573"/>
                <a:gd name="T31" fmla="*/ 945 h 1111"/>
                <a:gd name="T32" fmla="*/ 151 w 573"/>
                <a:gd name="T33" fmla="*/ 959 h 1111"/>
                <a:gd name="T34" fmla="*/ 173 w 573"/>
                <a:gd name="T35" fmla="*/ 964 h 1111"/>
                <a:gd name="T36" fmla="*/ 197 w 573"/>
                <a:gd name="T37" fmla="*/ 963 h 1111"/>
                <a:gd name="T38" fmla="*/ 222 w 573"/>
                <a:gd name="T39" fmla="*/ 952 h 1111"/>
                <a:gd name="T40" fmla="*/ 236 w 573"/>
                <a:gd name="T41" fmla="*/ 937 h 1111"/>
                <a:gd name="T42" fmla="*/ 242 w 573"/>
                <a:gd name="T43" fmla="*/ 927 h 1111"/>
                <a:gd name="T44" fmla="*/ 242 w 573"/>
                <a:gd name="T45" fmla="*/ 433 h 1111"/>
                <a:gd name="T46" fmla="*/ 262 w 573"/>
                <a:gd name="T47" fmla="*/ 436 h 1111"/>
                <a:gd name="T48" fmla="*/ 262 w 573"/>
                <a:gd name="T49" fmla="*/ 463 h 1111"/>
                <a:gd name="T50" fmla="*/ 264 w 573"/>
                <a:gd name="T51" fmla="*/ 512 h 1111"/>
                <a:gd name="T52" fmla="*/ 264 w 573"/>
                <a:gd name="T53" fmla="*/ 576 h 1111"/>
                <a:gd name="T54" fmla="*/ 264 w 573"/>
                <a:gd name="T55" fmla="*/ 651 h 1111"/>
                <a:gd name="T56" fmla="*/ 264 w 573"/>
                <a:gd name="T57" fmla="*/ 727 h 1111"/>
                <a:gd name="T58" fmla="*/ 265 w 573"/>
                <a:gd name="T59" fmla="*/ 803 h 1111"/>
                <a:gd name="T60" fmla="*/ 265 w 573"/>
                <a:gd name="T61" fmla="*/ 871 h 1111"/>
                <a:gd name="T62" fmla="*/ 265 w 573"/>
                <a:gd name="T63" fmla="*/ 925 h 1111"/>
                <a:gd name="T64" fmla="*/ 266 w 573"/>
                <a:gd name="T65" fmla="*/ 931 h 1111"/>
                <a:gd name="T66" fmla="*/ 274 w 573"/>
                <a:gd name="T67" fmla="*/ 944 h 1111"/>
                <a:gd name="T68" fmla="*/ 291 w 573"/>
                <a:gd name="T69" fmla="*/ 957 h 1111"/>
                <a:gd name="T70" fmla="*/ 323 w 573"/>
                <a:gd name="T71" fmla="*/ 964 h 1111"/>
                <a:gd name="T72" fmla="*/ 355 w 573"/>
                <a:gd name="T73" fmla="*/ 957 h 1111"/>
                <a:gd name="T74" fmla="*/ 373 w 573"/>
                <a:gd name="T75" fmla="*/ 945 h 1111"/>
                <a:gd name="T76" fmla="*/ 380 w 573"/>
                <a:gd name="T77" fmla="*/ 931 h 1111"/>
                <a:gd name="T78" fmla="*/ 381 w 573"/>
                <a:gd name="T79" fmla="*/ 926 h 1111"/>
                <a:gd name="T80" fmla="*/ 405 w 573"/>
                <a:gd name="T81" fmla="*/ 144 h 1111"/>
                <a:gd name="T82" fmla="*/ 407 w 573"/>
                <a:gd name="T83" fmla="*/ 436 h 1111"/>
                <a:gd name="T84" fmla="*/ 410 w 573"/>
                <a:gd name="T85" fmla="*/ 449 h 1111"/>
                <a:gd name="T86" fmla="*/ 420 w 573"/>
                <a:gd name="T87" fmla="*/ 466 h 1111"/>
                <a:gd name="T88" fmla="*/ 439 w 573"/>
                <a:gd name="T89" fmla="*/ 478 h 1111"/>
                <a:gd name="T90" fmla="*/ 466 w 573"/>
                <a:gd name="T91" fmla="*/ 478 h 1111"/>
                <a:gd name="T92" fmla="*/ 484 w 573"/>
                <a:gd name="T93" fmla="*/ 466 h 1111"/>
                <a:gd name="T94" fmla="*/ 495 w 573"/>
                <a:gd name="T95" fmla="*/ 449 h 1111"/>
                <a:gd name="T96" fmla="*/ 498 w 573"/>
                <a:gd name="T97" fmla="*/ 441 h 1111"/>
                <a:gd name="T98" fmla="*/ 497 w 573"/>
                <a:gd name="T99" fmla="*/ 59 h 1111"/>
                <a:gd name="T100" fmla="*/ 475 w 573"/>
                <a:gd name="T101" fmla="*/ 24 h 1111"/>
                <a:gd name="T102" fmla="*/ 440 w 573"/>
                <a:gd name="T103" fmla="*/ 3 h 1111"/>
                <a:gd name="T104" fmla="*/ 82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3"/>
                <a:gd name="T160" fmla="*/ 0 h 1111"/>
                <a:gd name="T161" fmla="*/ 573 w 573"/>
                <a:gd name="T162" fmla="*/ 1111 h 111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53444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0-#ppt_w/2"/>
                                          </p:val>
                                        </p:tav>
                                        <p:tav tm="100000">
                                          <p:val>
                                            <p:strVal val="#ppt_x"/>
                                          </p:val>
                                        </p:tav>
                                      </p:tavLst>
                                    </p:anim>
                                    <p:anim calcmode="lin" valueType="num">
                                      <p:cBhvr additive="base">
                                        <p:cTn id="8" dur="500" fill="hold"/>
                                        <p:tgtEl>
                                          <p:spTgt spid="1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24" grpId="0"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1919288" y="2133600"/>
            <a:ext cx="8208962" cy="46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2</a:t>
            </a:r>
            <a:r>
              <a:rPr lang="zh-CN" altLang="en-US" sz="2800"/>
              <a:t>）</a:t>
            </a:r>
            <a:r>
              <a:rPr lang="en-US" altLang="zh-CN" sz="2800"/>
              <a:t>80C51 ROM</a:t>
            </a:r>
            <a:r>
              <a:rPr lang="zh-CN" altLang="en-US" sz="2800"/>
              <a:t>低地址特殊单元</a:t>
            </a:r>
          </a:p>
          <a:p>
            <a:r>
              <a:rPr lang="zh-CN" altLang="en-US" sz="2800"/>
              <a:t>     </a:t>
            </a:r>
            <a:r>
              <a:rPr lang="en-US" altLang="zh-CN" sz="2800"/>
              <a:t>80C51</a:t>
            </a:r>
            <a:r>
              <a:rPr lang="zh-CN" altLang="en-US" sz="2800"/>
              <a:t>的程序存储器低地址单元中有</a:t>
            </a:r>
            <a:r>
              <a:rPr lang="en-US" altLang="zh-CN" sz="2800"/>
              <a:t>6</a:t>
            </a:r>
            <a:r>
              <a:rPr lang="zh-CN" altLang="en-US" sz="2800"/>
              <a:t>个单元具有特殊功能，如图</a:t>
            </a:r>
            <a:r>
              <a:rPr lang="en-US" altLang="zh-CN" sz="2800"/>
              <a:t>2-6</a:t>
            </a:r>
            <a:r>
              <a:rPr lang="zh-CN" altLang="en-US" sz="2800"/>
              <a:t>（</a:t>
            </a:r>
            <a:r>
              <a:rPr lang="en-US" altLang="zh-CN" sz="2800"/>
              <a:t>b</a:t>
            </a:r>
            <a:r>
              <a:rPr lang="zh-CN" altLang="en-US" sz="2800"/>
              <a:t>）所示</a:t>
            </a:r>
            <a:r>
              <a:rPr lang="en-US" altLang="zh-CN" sz="2800"/>
              <a:t>,</a:t>
            </a:r>
            <a:r>
              <a:rPr lang="zh-CN" altLang="en-US" sz="2800"/>
              <a:t>使用时应注意其含义，具体说明如下所示。</a:t>
            </a:r>
          </a:p>
          <a:p>
            <a:r>
              <a:rPr lang="zh-CN" altLang="en-US" sz="2800"/>
              <a:t>   （</a:t>
            </a:r>
            <a:r>
              <a:rPr lang="en-US" altLang="zh-CN" sz="2800"/>
              <a:t>1</a:t>
            </a:r>
            <a:r>
              <a:rPr lang="zh-CN" altLang="en-US" sz="2800"/>
              <a:t>）</a:t>
            </a:r>
            <a:r>
              <a:rPr lang="en-US" altLang="zh-CN" sz="2800"/>
              <a:t>0000H</a:t>
            </a:r>
            <a:r>
              <a:rPr lang="zh-CN" altLang="en-US" sz="2800"/>
              <a:t>～</a:t>
            </a:r>
            <a:r>
              <a:rPr lang="en-US" altLang="zh-CN" sz="2800"/>
              <a:t>0002H</a:t>
            </a:r>
            <a:r>
              <a:rPr lang="zh-CN" altLang="en-US" sz="2800"/>
              <a:t>：单片机复位后的程序入口地址（</a:t>
            </a:r>
            <a:r>
              <a:rPr lang="en-US" altLang="zh-CN" sz="2800"/>
              <a:t>3</a:t>
            </a:r>
            <a:r>
              <a:rPr lang="zh-CN" altLang="en-US" sz="2800"/>
              <a:t>个单元）。 </a:t>
            </a:r>
          </a:p>
          <a:p>
            <a:r>
              <a:rPr lang="zh-CN" altLang="en-US" sz="2800"/>
              <a:t>   （</a:t>
            </a:r>
            <a:r>
              <a:rPr lang="en-US" altLang="zh-CN" sz="2800"/>
              <a:t>2</a:t>
            </a:r>
            <a:r>
              <a:rPr lang="zh-CN" altLang="en-US" sz="2800"/>
              <a:t>）</a:t>
            </a:r>
            <a:r>
              <a:rPr lang="en-US" altLang="zh-CN" sz="2800"/>
              <a:t>0003H</a:t>
            </a:r>
            <a:r>
              <a:rPr lang="zh-CN" altLang="en-US" sz="2800"/>
              <a:t>～</a:t>
            </a:r>
            <a:r>
              <a:rPr lang="en-US" altLang="zh-CN" sz="2800"/>
              <a:t>000AH</a:t>
            </a:r>
            <a:r>
              <a:rPr lang="zh-CN" altLang="en-US" sz="2800"/>
              <a:t>：外部中断</a:t>
            </a:r>
            <a:r>
              <a:rPr lang="en-US" altLang="zh-CN" sz="2800"/>
              <a:t>0</a:t>
            </a:r>
            <a:r>
              <a:rPr lang="zh-CN" altLang="en-US" sz="2800"/>
              <a:t>（INT0）的中断服务程序入口地址（</a:t>
            </a:r>
            <a:r>
              <a:rPr lang="en-US" altLang="zh-CN" sz="2800"/>
              <a:t>8</a:t>
            </a:r>
            <a:r>
              <a:rPr lang="zh-CN" altLang="en-US" sz="2800"/>
              <a:t>个单元）。 </a:t>
            </a:r>
          </a:p>
          <a:p>
            <a:r>
              <a:rPr lang="zh-CN" altLang="en-US" sz="2800"/>
              <a:t>   （</a:t>
            </a:r>
            <a:r>
              <a:rPr lang="en-US" altLang="zh-CN" sz="2800"/>
              <a:t>3</a:t>
            </a:r>
            <a:r>
              <a:rPr lang="zh-CN" altLang="en-US" sz="2800"/>
              <a:t>）</a:t>
            </a:r>
            <a:r>
              <a:rPr lang="en-US" altLang="zh-CN" sz="2800"/>
              <a:t>000BH</a:t>
            </a:r>
            <a:r>
              <a:rPr lang="zh-CN" altLang="en-US" sz="2800"/>
              <a:t>～</a:t>
            </a:r>
            <a:r>
              <a:rPr lang="en-US" altLang="zh-CN" sz="2800"/>
              <a:t>0012H</a:t>
            </a:r>
            <a:r>
              <a:rPr lang="zh-CN" altLang="en-US" sz="2800"/>
              <a:t>：定时器</a:t>
            </a:r>
            <a:r>
              <a:rPr lang="en-US" altLang="zh-CN" sz="2800"/>
              <a:t>0(T0)</a:t>
            </a:r>
            <a:r>
              <a:rPr lang="zh-CN" altLang="en-US" sz="2800"/>
              <a:t>的中断服务程序入口地址（</a:t>
            </a:r>
            <a:r>
              <a:rPr lang="en-US" altLang="zh-CN" sz="2800"/>
              <a:t>8</a:t>
            </a:r>
            <a:r>
              <a:rPr lang="zh-CN" altLang="en-US" sz="2800"/>
              <a:t>个单元）。   </a:t>
            </a:r>
          </a:p>
          <a:p>
            <a:r>
              <a:rPr lang="zh-CN" altLang="en-US"/>
              <a:t>   </a:t>
            </a:r>
            <a:r>
              <a:rPr lang="zh-CN" altLang="en-US" b="1"/>
              <a:t>  </a:t>
            </a:r>
            <a:endParaRPr lang="zh-CN" altLang="en-US"/>
          </a:p>
        </p:txBody>
      </p:sp>
      <p:sp>
        <p:nvSpPr>
          <p:cNvPr id="31747" name="TextBox 8">
            <a:hlinkClick r:id="rId2" action="ppaction://hlinksldjump"/>
          </p:cNvPr>
          <p:cNvSpPr txBox="1">
            <a:spLocks noChangeArrowheads="1"/>
          </p:cNvSpPr>
          <p:nvPr/>
        </p:nvSpPr>
        <p:spPr bwMode="auto">
          <a:xfrm>
            <a:off x="5664200" y="260351"/>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372402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375275" y="-9525"/>
            <a:ext cx="8229600" cy="1143000"/>
          </a:xfrm>
        </p:spPr>
        <p:txBody>
          <a:bodyPr/>
          <a:lstStyle/>
          <a:p>
            <a:pPr algn="l" eaLnBrk="1" hangingPunct="1"/>
            <a:r>
              <a:rPr lang="en-US" altLang="zh-CN" sz="2800" b="1"/>
              <a:t>2.1.2</a:t>
            </a:r>
            <a:r>
              <a:rPr lang="zh-CN" altLang="en-US" sz="2800" b="1"/>
              <a:t>任务</a:t>
            </a:r>
            <a:r>
              <a:rPr lang="en-US" altLang="zh-CN" sz="2800" b="1"/>
              <a:t>5-2</a:t>
            </a:r>
            <a:r>
              <a:rPr lang="zh-CN" altLang="en-US" sz="2800" b="1"/>
              <a:t>：相关知识</a:t>
            </a:r>
          </a:p>
        </p:txBody>
      </p:sp>
      <p:sp>
        <p:nvSpPr>
          <p:cNvPr id="32771" name="Rectangle 3"/>
          <p:cNvSpPr>
            <a:spLocks noGrp="1" noChangeArrowheads="1"/>
          </p:cNvSpPr>
          <p:nvPr>
            <p:ph type="body" idx="1"/>
          </p:nvPr>
        </p:nvSpPr>
        <p:spPr>
          <a:xfrm>
            <a:off x="1704976" y="2133601"/>
            <a:ext cx="8505825" cy="4525963"/>
          </a:xfrm>
        </p:spPr>
        <p:txBody>
          <a:bodyPr/>
          <a:lstStyle/>
          <a:p>
            <a:pPr>
              <a:buFont typeface="Arial" panose="020B0604020202020204" pitchFamily="34" charset="0"/>
              <a:buNone/>
            </a:pPr>
            <a:r>
              <a:rPr lang="zh-CN" altLang="en-US">
                <a:latin typeface="Arial" panose="020B0604020202020204" pitchFamily="34" charset="0"/>
              </a:rPr>
              <a:t>（</a:t>
            </a:r>
            <a:r>
              <a:rPr lang="en-US" altLang="zh-CN">
                <a:latin typeface="Arial" panose="020B0604020202020204" pitchFamily="34" charset="0"/>
              </a:rPr>
              <a:t>4</a:t>
            </a:r>
            <a:r>
              <a:rPr lang="zh-CN" altLang="en-US">
                <a:latin typeface="Arial" panose="020B0604020202020204" pitchFamily="34" charset="0"/>
              </a:rPr>
              <a:t>）</a:t>
            </a:r>
            <a:r>
              <a:rPr lang="en-US" altLang="zh-CN">
                <a:latin typeface="Arial" panose="020B0604020202020204" pitchFamily="34" charset="0"/>
              </a:rPr>
              <a:t>0013H</a:t>
            </a:r>
            <a:r>
              <a:rPr lang="zh-CN" altLang="en-US">
                <a:latin typeface="Arial" panose="020B0604020202020204" pitchFamily="34" charset="0"/>
              </a:rPr>
              <a:t>～</a:t>
            </a:r>
            <a:r>
              <a:rPr lang="en-US" altLang="zh-CN">
                <a:latin typeface="Arial" panose="020B0604020202020204" pitchFamily="34" charset="0"/>
              </a:rPr>
              <a:t>001AH</a:t>
            </a:r>
            <a:r>
              <a:rPr lang="zh-CN" altLang="en-US">
                <a:latin typeface="Arial" panose="020B0604020202020204" pitchFamily="34" charset="0"/>
              </a:rPr>
              <a:t>：外部中断</a:t>
            </a:r>
            <a:r>
              <a:rPr lang="en-US" altLang="zh-CN">
                <a:latin typeface="Arial" panose="020B0604020202020204" pitchFamily="34" charset="0"/>
              </a:rPr>
              <a:t>1(</a:t>
            </a:r>
            <a:r>
              <a:rPr lang="zh-CN" altLang="en-US">
                <a:latin typeface="Arial" panose="020B0604020202020204" pitchFamily="34" charset="0"/>
              </a:rPr>
              <a:t>INT1</a:t>
            </a:r>
            <a:r>
              <a:rPr lang="en-US" altLang="zh-CN">
                <a:latin typeface="Arial" panose="020B0604020202020204" pitchFamily="34" charset="0"/>
              </a:rPr>
              <a:t>)</a:t>
            </a:r>
            <a:r>
              <a:rPr lang="zh-CN" altLang="en-US">
                <a:latin typeface="Arial" panose="020B0604020202020204" pitchFamily="34" charset="0"/>
              </a:rPr>
              <a:t>的中断服务程序入口地址（</a:t>
            </a:r>
            <a:r>
              <a:rPr lang="en-US" altLang="zh-CN">
                <a:latin typeface="Arial" panose="020B0604020202020204" pitchFamily="34" charset="0"/>
              </a:rPr>
              <a:t>8</a:t>
            </a:r>
            <a:r>
              <a:rPr lang="zh-CN" altLang="en-US">
                <a:latin typeface="Arial" panose="020B0604020202020204" pitchFamily="34" charset="0"/>
              </a:rPr>
              <a:t>个单元）。</a:t>
            </a:r>
          </a:p>
          <a:p>
            <a:pPr>
              <a:buFont typeface="Arial" panose="020B0604020202020204" pitchFamily="34" charset="0"/>
              <a:buNone/>
            </a:pPr>
            <a:r>
              <a:rPr lang="zh-CN" altLang="en-US">
                <a:latin typeface="Arial" panose="020B0604020202020204" pitchFamily="34" charset="0"/>
              </a:rPr>
              <a:t>（</a:t>
            </a:r>
            <a:r>
              <a:rPr lang="en-US" altLang="zh-CN">
                <a:latin typeface="Arial" panose="020B0604020202020204" pitchFamily="34" charset="0"/>
              </a:rPr>
              <a:t>5</a:t>
            </a:r>
            <a:r>
              <a:rPr lang="zh-CN" altLang="en-US">
                <a:latin typeface="Arial" panose="020B0604020202020204" pitchFamily="34" charset="0"/>
              </a:rPr>
              <a:t>）</a:t>
            </a:r>
            <a:r>
              <a:rPr lang="en-US" altLang="zh-CN">
                <a:latin typeface="Arial" panose="020B0604020202020204" pitchFamily="34" charset="0"/>
              </a:rPr>
              <a:t>001BH</a:t>
            </a:r>
            <a:r>
              <a:rPr lang="zh-CN" altLang="en-US">
                <a:latin typeface="Arial" panose="020B0604020202020204" pitchFamily="34" charset="0"/>
              </a:rPr>
              <a:t>～</a:t>
            </a:r>
            <a:r>
              <a:rPr lang="en-US" altLang="zh-CN">
                <a:latin typeface="Arial" panose="020B0604020202020204" pitchFamily="34" charset="0"/>
              </a:rPr>
              <a:t>0022H</a:t>
            </a:r>
            <a:r>
              <a:rPr lang="zh-CN" altLang="en-US">
                <a:latin typeface="Arial" panose="020B0604020202020204" pitchFamily="34" charset="0"/>
              </a:rPr>
              <a:t>：定时器</a:t>
            </a:r>
            <a:r>
              <a:rPr lang="en-US" altLang="zh-CN">
                <a:latin typeface="Arial" panose="020B0604020202020204" pitchFamily="34" charset="0"/>
              </a:rPr>
              <a:t>1(T1)</a:t>
            </a:r>
            <a:r>
              <a:rPr lang="zh-CN" altLang="en-US">
                <a:latin typeface="Arial" panose="020B0604020202020204" pitchFamily="34" charset="0"/>
              </a:rPr>
              <a:t>的中断服务程序入口地址（</a:t>
            </a:r>
            <a:r>
              <a:rPr lang="en-US" altLang="zh-CN">
                <a:latin typeface="Arial" panose="020B0604020202020204" pitchFamily="34" charset="0"/>
              </a:rPr>
              <a:t>8</a:t>
            </a:r>
            <a:r>
              <a:rPr lang="zh-CN" altLang="en-US">
                <a:latin typeface="Arial" panose="020B0604020202020204" pitchFamily="34" charset="0"/>
              </a:rPr>
              <a:t>个单元）。  </a:t>
            </a:r>
          </a:p>
          <a:p>
            <a:pPr>
              <a:buFont typeface="Arial" panose="020B0604020202020204" pitchFamily="34" charset="0"/>
              <a:buNone/>
            </a:pPr>
            <a:r>
              <a:rPr lang="zh-CN" altLang="en-US">
                <a:latin typeface="Arial" panose="020B0604020202020204" pitchFamily="34" charset="0"/>
              </a:rPr>
              <a:t>（</a:t>
            </a:r>
            <a:r>
              <a:rPr lang="en-US" altLang="zh-CN">
                <a:latin typeface="Arial" panose="020B0604020202020204" pitchFamily="34" charset="0"/>
              </a:rPr>
              <a:t>6</a:t>
            </a:r>
            <a:r>
              <a:rPr lang="zh-CN" altLang="en-US">
                <a:latin typeface="Arial" panose="020B0604020202020204" pitchFamily="34" charset="0"/>
              </a:rPr>
              <a:t>）</a:t>
            </a:r>
            <a:r>
              <a:rPr lang="en-US" altLang="zh-CN">
                <a:latin typeface="Arial" panose="020B0604020202020204" pitchFamily="34" charset="0"/>
              </a:rPr>
              <a:t>0023H</a:t>
            </a:r>
            <a:r>
              <a:rPr lang="zh-CN" altLang="en-US">
                <a:latin typeface="Arial" panose="020B0604020202020204" pitchFamily="34" charset="0"/>
              </a:rPr>
              <a:t>～</a:t>
            </a:r>
            <a:r>
              <a:rPr lang="en-US" altLang="zh-CN">
                <a:latin typeface="Arial" panose="020B0604020202020204" pitchFamily="34" charset="0"/>
              </a:rPr>
              <a:t>002AH</a:t>
            </a:r>
            <a:r>
              <a:rPr lang="zh-CN" altLang="en-US">
                <a:latin typeface="Arial" panose="020B0604020202020204" pitchFamily="34" charset="0"/>
              </a:rPr>
              <a:t>：串行口的中断服务程序入口地址（</a:t>
            </a:r>
            <a:r>
              <a:rPr lang="en-US" altLang="zh-CN">
                <a:latin typeface="Arial" panose="020B0604020202020204" pitchFamily="34" charset="0"/>
              </a:rPr>
              <a:t>8</a:t>
            </a:r>
            <a:r>
              <a:rPr lang="zh-CN" altLang="en-US">
                <a:latin typeface="Arial" panose="020B0604020202020204" pitchFamily="34" charset="0"/>
              </a:rPr>
              <a:t>个单元）。</a:t>
            </a:r>
          </a:p>
          <a:p>
            <a:pPr eaLnBrk="1" hangingPunct="1">
              <a:lnSpc>
                <a:spcPct val="90000"/>
              </a:lnSpc>
              <a:buFont typeface="Arial" panose="020B0604020202020204" pitchFamily="34" charset="0"/>
              <a:buNone/>
            </a:pPr>
            <a:endParaRPr lang="zh-CN" altLang="en-US">
              <a:latin typeface="Arial" panose="020B0604020202020204" pitchFamily="34" charset="0"/>
            </a:endParaRPr>
          </a:p>
        </p:txBody>
      </p:sp>
    </p:spTree>
    <p:extLst>
      <p:ext uri="{BB962C8B-B14F-4D97-AF65-F5344CB8AC3E}">
        <p14:creationId xmlns:p14="http://schemas.microsoft.com/office/powerpoint/2010/main" val="30424881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8">
            <a:hlinkClick r:id="rId2" action="ppaction://hlinksldjump"/>
          </p:cNvPr>
          <p:cNvSpPr txBox="1">
            <a:spLocks noChangeArrowheads="1"/>
          </p:cNvSpPr>
          <p:nvPr/>
        </p:nvSpPr>
        <p:spPr bwMode="auto">
          <a:xfrm>
            <a:off x="5448300" y="260351"/>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r>
              <a:rPr lang="zh-CN" altLang="en-US" sz="2800">
                <a:latin typeface="宋体" panose="02010600030101010101" pitchFamily="2" charset="-122"/>
              </a:rPr>
              <a:t> </a:t>
            </a:r>
          </a:p>
        </p:txBody>
      </p:sp>
      <p:sp>
        <p:nvSpPr>
          <p:cNvPr id="33795" name="Text Box 3"/>
          <p:cNvSpPr txBox="1">
            <a:spLocks noChangeArrowheads="1"/>
          </p:cNvSpPr>
          <p:nvPr/>
        </p:nvSpPr>
        <p:spPr bwMode="auto">
          <a:xfrm>
            <a:off x="1847851" y="2349501"/>
            <a:ext cx="8208963"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3</a:t>
            </a:r>
            <a:r>
              <a:rPr lang="zh-CN" altLang="en-US" sz="2800"/>
              <a:t>）</a:t>
            </a:r>
            <a:r>
              <a:rPr lang="en-US" altLang="zh-CN" sz="2800"/>
              <a:t>80C51</a:t>
            </a:r>
            <a:r>
              <a:rPr lang="zh-CN" altLang="en-US" sz="2800"/>
              <a:t>单片机的数据存储器</a:t>
            </a:r>
            <a:r>
              <a:rPr lang="en-US" altLang="zh-CN" sz="2800"/>
              <a:t>RAM </a:t>
            </a:r>
          </a:p>
          <a:p>
            <a:r>
              <a:rPr lang="zh-CN" altLang="en-US" sz="2800"/>
              <a:t>      </a:t>
            </a:r>
            <a:r>
              <a:rPr lang="en-US" altLang="zh-CN" sz="2800"/>
              <a:t>80C51</a:t>
            </a:r>
            <a:r>
              <a:rPr lang="zh-CN" altLang="en-US" sz="2800"/>
              <a:t>单片机数据存储器</a:t>
            </a:r>
            <a:r>
              <a:rPr lang="en-US" altLang="zh-CN" sz="2800"/>
              <a:t>RAM</a:t>
            </a:r>
            <a:r>
              <a:rPr lang="zh-CN" altLang="en-US" sz="2800"/>
              <a:t>分为片内</a:t>
            </a:r>
            <a:r>
              <a:rPr lang="en-US" altLang="zh-CN" sz="2800"/>
              <a:t>RAM</a:t>
            </a:r>
            <a:r>
              <a:rPr lang="zh-CN" altLang="en-US" sz="2800"/>
              <a:t>和片外</a:t>
            </a:r>
            <a:r>
              <a:rPr lang="en-US" altLang="zh-CN" sz="2800"/>
              <a:t>RAM</a:t>
            </a:r>
            <a:r>
              <a:rPr lang="zh-CN" altLang="en-US" sz="2800"/>
              <a:t>两大部分，如图</a:t>
            </a:r>
            <a:r>
              <a:rPr lang="en-US" altLang="zh-CN" sz="2800"/>
              <a:t>2-7</a:t>
            </a:r>
            <a:r>
              <a:rPr lang="zh-CN" altLang="en-US" sz="2800"/>
              <a:t>所示。</a:t>
            </a:r>
          </a:p>
          <a:p>
            <a:r>
              <a:rPr lang="zh-CN" altLang="en-US" sz="2800"/>
              <a:t>      需要注意的是高</a:t>
            </a:r>
            <a:r>
              <a:rPr lang="en-US" altLang="zh-CN" sz="2800"/>
              <a:t>128B RAM</a:t>
            </a:r>
            <a:r>
              <a:rPr lang="zh-CN" altLang="en-US" sz="2800"/>
              <a:t>区的地址与特殊功能寄存器</a:t>
            </a:r>
            <a:r>
              <a:rPr lang="en-US" altLang="zh-CN" sz="2800"/>
              <a:t>(SFR)</a:t>
            </a:r>
            <a:r>
              <a:rPr lang="zh-CN" altLang="en-US" sz="2800"/>
              <a:t>区相重叠，区别是访问特殊功能寄存器区采用直接寻址方式。</a:t>
            </a:r>
          </a:p>
          <a:p>
            <a:endParaRPr lang="zh-CN" altLang="en-US" sz="2800"/>
          </a:p>
        </p:txBody>
      </p:sp>
    </p:spTree>
    <p:extLst>
      <p:ext uri="{BB962C8B-B14F-4D97-AF65-F5344CB8AC3E}">
        <p14:creationId xmlns:p14="http://schemas.microsoft.com/office/powerpoint/2010/main" val="9477945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8">
            <a:hlinkClick r:id="rId2" action="ppaction://hlinksldjump"/>
          </p:cNvPr>
          <p:cNvSpPr txBox="1">
            <a:spLocks noChangeArrowheads="1"/>
          </p:cNvSpPr>
          <p:nvPr/>
        </p:nvSpPr>
        <p:spPr bwMode="auto">
          <a:xfrm>
            <a:off x="5175250" y="260351"/>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
        <p:nvSpPr>
          <p:cNvPr id="34819" name="Text Box 3"/>
          <p:cNvSpPr txBox="1">
            <a:spLocks noChangeArrowheads="1"/>
          </p:cNvSpPr>
          <p:nvPr/>
        </p:nvSpPr>
        <p:spPr bwMode="auto">
          <a:xfrm>
            <a:off x="1703388" y="1431926"/>
            <a:ext cx="89646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pic>
        <p:nvPicPr>
          <p:cNvPr id="348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14" y="1989139"/>
            <a:ext cx="7775575"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Text Box 5"/>
          <p:cNvSpPr txBox="1">
            <a:spLocks noChangeArrowheads="1"/>
          </p:cNvSpPr>
          <p:nvPr/>
        </p:nvSpPr>
        <p:spPr bwMode="auto">
          <a:xfrm>
            <a:off x="3143251" y="6308726"/>
            <a:ext cx="5386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a:t>图</a:t>
            </a:r>
            <a:r>
              <a:rPr lang="en-US" altLang="zh-CN" sz="2400"/>
              <a:t>2-7 80C51</a:t>
            </a:r>
            <a:r>
              <a:rPr lang="zh-CN" altLang="en-US" sz="2400"/>
              <a:t>数据存储器</a:t>
            </a:r>
            <a:r>
              <a:rPr lang="en-US" altLang="zh-CN" sz="2400"/>
              <a:t>RAM</a:t>
            </a:r>
            <a:r>
              <a:rPr lang="zh-CN" altLang="en-US" sz="2400"/>
              <a:t>空间分布</a:t>
            </a:r>
          </a:p>
        </p:txBody>
      </p:sp>
      <p:sp>
        <p:nvSpPr>
          <p:cNvPr id="34822" name="Text Box 6"/>
          <p:cNvSpPr txBox="1">
            <a:spLocks noChangeArrowheads="1"/>
          </p:cNvSpPr>
          <p:nvPr/>
        </p:nvSpPr>
        <p:spPr bwMode="auto">
          <a:xfrm>
            <a:off x="1611314" y="5262563"/>
            <a:ext cx="85883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Tree>
    <p:extLst>
      <p:ext uri="{BB962C8B-B14F-4D97-AF65-F5344CB8AC3E}">
        <p14:creationId xmlns:p14="http://schemas.microsoft.com/office/powerpoint/2010/main" val="31997203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p:cTn id="7" dur="500" decel="50000" fill="hold">
                                          <p:stCondLst>
                                            <p:cond delay="0"/>
                                          </p:stCondLst>
                                        </p:cTn>
                                        <p:tgtEl>
                                          <p:spTgt spid="3482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482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4820"/>
                                        </p:tgtEl>
                                        <p:attrNameLst>
                                          <p:attrName>ppt_w</p:attrName>
                                        </p:attrNameLst>
                                      </p:cBhvr>
                                      <p:tavLst>
                                        <p:tav tm="0">
                                          <p:val>
                                            <p:strVal val="#ppt_w*.05"/>
                                          </p:val>
                                        </p:tav>
                                        <p:tav tm="100000">
                                          <p:val>
                                            <p:strVal val="#ppt_w"/>
                                          </p:val>
                                        </p:tav>
                                      </p:tavLst>
                                    </p:anim>
                                    <p:anim calcmode="lin" valueType="num">
                                      <p:cBhvr>
                                        <p:cTn id="10" dur="1000" fill="hold"/>
                                        <p:tgtEl>
                                          <p:spTgt spid="3482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482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482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482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8">
            <a:hlinkClick r:id="rId2" action="ppaction://hlinksldjump"/>
          </p:cNvPr>
          <p:cNvSpPr txBox="1">
            <a:spLocks noChangeArrowheads="1"/>
          </p:cNvSpPr>
          <p:nvPr/>
        </p:nvSpPr>
        <p:spPr bwMode="auto">
          <a:xfrm>
            <a:off x="5303839" y="188914"/>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r>
              <a:rPr lang="zh-CN" altLang="en-US" sz="2800">
                <a:latin typeface="宋体" panose="02010600030101010101" pitchFamily="2" charset="-122"/>
              </a:rPr>
              <a:t> </a:t>
            </a:r>
          </a:p>
        </p:txBody>
      </p:sp>
      <p:sp>
        <p:nvSpPr>
          <p:cNvPr id="35843" name="Text Box 3"/>
          <p:cNvSpPr txBox="1">
            <a:spLocks noChangeArrowheads="1"/>
          </p:cNvSpPr>
          <p:nvPr/>
        </p:nvSpPr>
        <p:spPr bwMode="auto">
          <a:xfrm>
            <a:off x="1524000" y="1431926"/>
            <a:ext cx="9144000"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a:p>
            <a:r>
              <a:rPr lang="zh-CN" altLang="en-US" sz="2800"/>
              <a:t>      </a:t>
            </a:r>
            <a:endParaRPr lang="en-US" altLang="zh-CN" sz="2800"/>
          </a:p>
          <a:p>
            <a:r>
              <a:rPr lang="en-US" altLang="zh-CN" sz="2800"/>
              <a:t>       </a:t>
            </a:r>
            <a:r>
              <a:rPr lang="zh-CN" altLang="en-US" sz="2800"/>
              <a:t>在</a:t>
            </a:r>
            <a:r>
              <a:rPr lang="en-US" altLang="zh-CN" sz="2800"/>
              <a:t>80C51</a:t>
            </a:r>
            <a:r>
              <a:rPr lang="zh-CN" altLang="en-US" sz="2800"/>
              <a:t>单片机中，尽管片内</a:t>
            </a:r>
            <a:r>
              <a:rPr lang="en-US" altLang="zh-CN" sz="2800"/>
              <a:t>RAM</a:t>
            </a:r>
            <a:r>
              <a:rPr lang="zh-CN" altLang="en-US" sz="2800"/>
              <a:t>的容量不大，但它的功能多，使用灵活。下面分别对低</a:t>
            </a:r>
            <a:r>
              <a:rPr lang="en-US" altLang="zh-CN" sz="2800"/>
              <a:t>128B RAM</a:t>
            </a:r>
            <a:r>
              <a:rPr lang="zh-CN" altLang="en-US" sz="2800"/>
              <a:t>区和高</a:t>
            </a:r>
            <a:r>
              <a:rPr lang="en-US" altLang="zh-CN" sz="2800"/>
              <a:t>128B</a:t>
            </a:r>
            <a:r>
              <a:rPr lang="zh-CN" altLang="en-US" sz="2800"/>
              <a:t>特殊功能寄存器</a:t>
            </a:r>
            <a:r>
              <a:rPr lang="en-US" altLang="zh-CN" sz="2800"/>
              <a:t>(SFR)</a:t>
            </a:r>
            <a:r>
              <a:rPr lang="zh-CN" altLang="en-US" sz="2800"/>
              <a:t>区进行讨论。</a:t>
            </a:r>
          </a:p>
          <a:p>
            <a:r>
              <a:rPr lang="zh-CN" altLang="en-US" sz="2800"/>
              <a:t>      </a:t>
            </a:r>
            <a:r>
              <a:rPr lang="en-US" altLang="zh-CN" sz="2800"/>
              <a:t>(1)</a:t>
            </a:r>
            <a:r>
              <a:rPr lang="zh-CN" altLang="en-US" sz="2800"/>
              <a:t>内部数据存储器低</a:t>
            </a:r>
            <a:r>
              <a:rPr lang="en-US" altLang="zh-CN" sz="2800"/>
              <a:t>128</a:t>
            </a:r>
            <a:r>
              <a:rPr lang="zh-CN" altLang="en-US" sz="2800"/>
              <a:t>单元</a:t>
            </a:r>
          </a:p>
          <a:p>
            <a:r>
              <a:rPr lang="zh-CN" altLang="en-US" sz="2800"/>
              <a:t>    内部数据存储器低</a:t>
            </a:r>
            <a:r>
              <a:rPr lang="en-US" altLang="zh-CN" sz="2800"/>
              <a:t>128</a:t>
            </a:r>
            <a:r>
              <a:rPr lang="zh-CN" altLang="en-US" sz="2800"/>
              <a:t>单元是指地址为</a:t>
            </a:r>
            <a:r>
              <a:rPr lang="en-US" altLang="zh-CN" sz="2800"/>
              <a:t>00H</a:t>
            </a:r>
            <a:r>
              <a:rPr lang="zh-CN" altLang="en-US" sz="2800"/>
              <a:t>～</a:t>
            </a:r>
            <a:r>
              <a:rPr lang="en-US" altLang="zh-CN" sz="2800"/>
              <a:t>7FH</a:t>
            </a:r>
            <a:r>
              <a:rPr lang="zh-CN" altLang="en-US" sz="2800"/>
              <a:t>单元，如表</a:t>
            </a:r>
            <a:r>
              <a:rPr lang="en-US" altLang="zh-CN" sz="2800"/>
              <a:t>2-2</a:t>
            </a:r>
            <a:r>
              <a:rPr lang="zh-CN" altLang="en-US" sz="2800"/>
              <a:t>所示。低</a:t>
            </a:r>
            <a:r>
              <a:rPr lang="en-US" altLang="zh-CN" sz="2800"/>
              <a:t>128</a:t>
            </a:r>
            <a:r>
              <a:rPr lang="zh-CN" altLang="en-US" sz="2800"/>
              <a:t>单元是单片机的真正</a:t>
            </a:r>
            <a:r>
              <a:rPr lang="en-US" altLang="zh-CN" sz="2800"/>
              <a:t>RAM</a:t>
            </a:r>
            <a:r>
              <a:rPr lang="zh-CN" altLang="en-US" sz="2800"/>
              <a:t>存储器，按其用途划分为工作寄存器区、位寻址区和用户</a:t>
            </a:r>
            <a:r>
              <a:rPr lang="en-US" altLang="zh-CN" sz="2800"/>
              <a:t>RAM</a:t>
            </a:r>
            <a:r>
              <a:rPr lang="zh-CN" altLang="en-US" sz="2800"/>
              <a:t>区三个区域 。            </a:t>
            </a:r>
            <a:r>
              <a:rPr lang="zh-CN" altLang="en-US"/>
              <a:t>                            </a:t>
            </a:r>
          </a:p>
        </p:txBody>
      </p:sp>
    </p:spTree>
    <p:extLst>
      <p:ext uri="{BB962C8B-B14F-4D97-AF65-F5344CB8AC3E}">
        <p14:creationId xmlns:p14="http://schemas.microsoft.com/office/powerpoint/2010/main" val="36693046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933950" y="-139700"/>
            <a:ext cx="8229600" cy="1141413"/>
          </a:xfrm>
        </p:spPr>
        <p:txBody>
          <a:bodyPr/>
          <a:lstStyle/>
          <a:p>
            <a:pPr algn="l" eaLnBrk="1" hangingPunct="1"/>
            <a:r>
              <a:rPr lang="en-US" altLang="zh-CN" sz="2800" b="1"/>
              <a:t>2.1.2</a:t>
            </a:r>
            <a:r>
              <a:rPr lang="zh-CN" altLang="en-US" sz="2800" b="1"/>
              <a:t>任务</a:t>
            </a:r>
            <a:r>
              <a:rPr lang="en-US" altLang="zh-CN" sz="2800" b="1"/>
              <a:t>5-2</a:t>
            </a:r>
            <a:r>
              <a:rPr lang="zh-CN" altLang="en-US" sz="2800" b="1"/>
              <a:t>：相关知识</a:t>
            </a:r>
          </a:p>
        </p:txBody>
      </p:sp>
      <p:sp>
        <p:nvSpPr>
          <p:cNvPr id="36867" name="Rectangle 3"/>
          <p:cNvSpPr>
            <a:spLocks noGrp="1" noChangeArrowheads="1"/>
          </p:cNvSpPr>
          <p:nvPr>
            <p:ph type="body" idx="1"/>
          </p:nvPr>
        </p:nvSpPr>
        <p:spPr>
          <a:xfrm>
            <a:off x="1981200" y="2349501"/>
            <a:ext cx="8229600" cy="3776663"/>
          </a:xfrm>
        </p:spPr>
        <p:txBody>
          <a:bodyPr/>
          <a:lstStyle/>
          <a:p>
            <a:pPr eaLnBrk="1" hangingPunct="1">
              <a:buFont typeface="Arial" panose="020B0604020202020204" pitchFamily="34" charset="0"/>
              <a:buNone/>
            </a:pPr>
            <a:endParaRPr lang="zh-CN" altLang="zh-CN" smtClean="0"/>
          </a:p>
        </p:txBody>
      </p:sp>
      <p:pic>
        <p:nvPicPr>
          <p:cNvPr id="36868" name="Picture 4" descr="无标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1964" y="1601788"/>
            <a:ext cx="6046787" cy="434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56369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8">
            <a:hlinkClick r:id="rId2" action="ppaction://hlinksldjump"/>
          </p:cNvPr>
          <p:cNvSpPr txBox="1">
            <a:spLocks noChangeArrowheads="1"/>
          </p:cNvSpPr>
          <p:nvPr/>
        </p:nvSpPr>
        <p:spPr bwMode="auto">
          <a:xfrm>
            <a:off x="5448300" y="301626"/>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
        <p:nvSpPr>
          <p:cNvPr id="37891" name="Text Box 3"/>
          <p:cNvSpPr txBox="1">
            <a:spLocks noChangeArrowheads="1"/>
          </p:cNvSpPr>
          <p:nvPr/>
        </p:nvSpPr>
        <p:spPr bwMode="auto">
          <a:xfrm>
            <a:off x="1919289" y="2420939"/>
            <a:ext cx="8408987" cy="393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①工作寄存器区</a:t>
            </a:r>
          </a:p>
          <a:p>
            <a:r>
              <a:rPr lang="en-US" altLang="zh-CN" sz="2800"/>
              <a:t>80C51</a:t>
            </a:r>
            <a:r>
              <a:rPr lang="zh-CN" altLang="en-US" sz="2800"/>
              <a:t>单片机内部</a:t>
            </a:r>
            <a:r>
              <a:rPr lang="en-US" altLang="zh-CN" sz="2800"/>
              <a:t>RAM</a:t>
            </a:r>
            <a:r>
              <a:rPr lang="zh-CN" altLang="en-US" sz="2800"/>
              <a:t>的</a:t>
            </a:r>
            <a:r>
              <a:rPr lang="en-US" altLang="zh-CN" sz="2800"/>
              <a:t>00H</a:t>
            </a:r>
            <a:r>
              <a:rPr lang="zh-CN" altLang="en-US" sz="2800"/>
              <a:t>～</a:t>
            </a:r>
            <a:r>
              <a:rPr lang="en-US" altLang="zh-CN" sz="2800"/>
              <a:t>1FH</a:t>
            </a:r>
            <a:r>
              <a:rPr lang="zh-CN" altLang="en-US" sz="2800"/>
              <a:t>地址单元，共</a:t>
            </a:r>
            <a:r>
              <a:rPr lang="en-US" altLang="zh-CN" sz="2800"/>
              <a:t>32B</a:t>
            </a:r>
            <a:r>
              <a:rPr lang="zh-CN" altLang="en-US" sz="2800"/>
              <a:t>，分成</a:t>
            </a:r>
            <a:r>
              <a:rPr lang="en-US" altLang="zh-CN" sz="2800"/>
              <a:t>4</a:t>
            </a:r>
            <a:r>
              <a:rPr lang="zh-CN" altLang="en-US" sz="2800"/>
              <a:t>组工作寄存器，每组</a:t>
            </a:r>
            <a:r>
              <a:rPr lang="en-US" altLang="zh-CN" sz="2800"/>
              <a:t>8</a:t>
            </a:r>
            <a:r>
              <a:rPr lang="zh-CN" altLang="en-US" sz="2800"/>
              <a:t>个工作寄存单元。</a:t>
            </a:r>
          </a:p>
          <a:p>
            <a:r>
              <a:rPr lang="zh-CN" altLang="en-US" sz="2800"/>
              <a:t>寄存器</a:t>
            </a:r>
            <a:r>
              <a:rPr lang="en-US" altLang="zh-CN" sz="2800"/>
              <a:t>0</a:t>
            </a:r>
            <a:r>
              <a:rPr lang="zh-CN" altLang="en-US" sz="2800"/>
              <a:t>组：地址</a:t>
            </a:r>
            <a:r>
              <a:rPr lang="en-US" altLang="zh-CN" sz="2800"/>
              <a:t>00H</a:t>
            </a:r>
            <a:r>
              <a:rPr lang="zh-CN" altLang="en-US" sz="2800"/>
              <a:t>～</a:t>
            </a:r>
            <a:r>
              <a:rPr lang="en-US" altLang="zh-CN" sz="2800"/>
              <a:t>07H</a:t>
            </a:r>
            <a:r>
              <a:rPr lang="zh-CN" altLang="en-US" sz="2800"/>
              <a:t>（</a:t>
            </a:r>
            <a:r>
              <a:rPr lang="en-US" altLang="zh-CN" sz="2800"/>
              <a:t>R0</a:t>
            </a:r>
            <a:r>
              <a:rPr lang="zh-CN" altLang="en-US" sz="2800"/>
              <a:t>～</a:t>
            </a:r>
            <a:r>
              <a:rPr lang="en-US" altLang="zh-CN" sz="2800"/>
              <a:t>R7</a:t>
            </a:r>
            <a:r>
              <a:rPr lang="zh-CN" altLang="en-US" sz="2800"/>
              <a:t>）。</a:t>
            </a:r>
          </a:p>
          <a:p>
            <a:r>
              <a:rPr lang="zh-CN" altLang="en-US" sz="2800"/>
              <a:t>寄存器</a:t>
            </a:r>
            <a:r>
              <a:rPr lang="en-US" altLang="zh-CN" sz="2800"/>
              <a:t>1</a:t>
            </a:r>
            <a:r>
              <a:rPr lang="zh-CN" altLang="en-US" sz="2800"/>
              <a:t>组：地址</a:t>
            </a:r>
            <a:r>
              <a:rPr lang="en-US" altLang="zh-CN" sz="2800"/>
              <a:t>08H</a:t>
            </a:r>
            <a:r>
              <a:rPr lang="zh-CN" altLang="en-US" sz="2800"/>
              <a:t>～</a:t>
            </a:r>
            <a:r>
              <a:rPr lang="en-US" altLang="zh-CN" sz="2800"/>
              <a:t>0FH</a:t>
            </a:r>
            <a:r>
              <a:rPr lang="zh-CN" altLang="en-US" sz="2800"/>
              <a:t>（</a:t>
            </a:r>
            <a:r>
              <a:rPr lang="en-US" altLang="zh-CN" sz="2800"/>
              <a:t>R0</a:t>
            </a:r>
            <a:r>
              <a:rPr lang="zh-CN" altLang="en-US" sz="2800"/>
              <a:t>～</a:t>
            </a:r>
            <a:r>
              <a:rPr lang="en-US" altLang="zh-CN" sz="2800"/>
              <a:t>R7</a:t>
            </a:r>
            <a:r>
              <a:rPr lang="zh-CN" altLang="en-US" sz="2800"/>
              <a:t>）。 </a:t>
            </a:r>
          </a:p>
          <a:p>
            <a:r>
              <a:rPr lang="zh-CN" altLang="en-US" sz="2800"/>
              <a:t>寄存器</a:t>
            </a:r>
            <a:r>
              <a:rPr lang="en-US" altLang="zh-CN" sz="2800"/>
              <a:t>2</a:t>
            </a:r>
            <a:r>
              <a:rPr lang="zh-CN" altLang="en-US" sz="2800"/>
              <a:t>组：地址</a:t>
            </a:r>
            <a:r>
              <a:rPr lang="en-US" altLang="zh-CN" sz="2800"/>
              <a:t>10H</a:t>
            </a:r>
            <a:r>
              <a:rPr lang="zh-CN" altLang="en-US" sz="2800"/>
              <a:t>～</a:t>
            </a:r>
            <a:r>
              <a:rPr lang="en-US" altLang="zh-CN" sz="2800"/>
              <a:t>17H</a:t>
            </a:r>
            <a:r>
              <a:rPr lang="zh-CN" altLang="en-US" sz="2800"/>
              <a:t>（</a:t>
            </a:r>
            <a:r>
              <a:rPr lang="en-US" altLang="zh-CN" sz="2800"/>
              <a:t>R0</a:t>
            </a:r>
            <a:r>
              <a:rPr lang="zh-CN" altLang="en-US" sz="2800"/>
              <a:t>～</a:t>
            </a:r>
            <a:r>
              <a:rPr lang="en-US" altLang="zh-CN" sz="2800"/>
              <a:t>R7</a:t>
            </a:r>
            <a:r>
              <a:rPr lang="zh-CN" altLang="en-US" sz="2800"/>
              <a:t>）。</a:t>
            </a:r>
          </a:p>
          <a:p>
            <a:r>
              <a:rPr lang="zh-CN" altLang="en-US" sz="2800"/>
              <a:t>寄存器</a:t>
            </a:r>
            <a:r>
              <a:rPr lang="en-US" altLang="zh-CN" sz="2800"/>
              <a:t>3</a:t>
            </a:r>
            <a:r>
              <a:rPr lang="zh-CN" altLang="en-US" sz="2800"/>
              <a:t>组：地址</a:t>
            </a:r>
            <a:r>
              <a:rPr lang="en-US" altLang="zh-CN" sz="2800"/>
              <a:t>18H</a:t>
            </a:r>
            <a:r>
              <a:rPr lang="zh-CN" altLang="en-US" sz="2800"/>
              <a:t>～</a:t>
            </a:r>
            <a:r>
              <a:rPr lang="en-US" altLang="zh-CN" sz="2800"/>
              <a:t>1FH</a:t>
            </a:r>
            <a:r>
              <a:rPr lang="zh-CN" altLang="en-US" sz="2800"/>
              <a:t>（</a:t>
            </a:r>
            <a:r>
              <a:rPr lang="en-US" altLang="zh-CN" sz="2800"/>
              <a:t>R0</a:t>
            </a:r>
            <a:r>
              <a:rPr lang="zh-CN" altLang="en-US" sz="2800"/>
              <a:t>～</a:t>
            </a:r>
            <a:r>
              <a:rPr lang="en-US" altLang="zh-CN" sz="2800"/>
              <a:t>R7</a:t>
            </a:r>
            <a:r>
              <a:rPr lang="zh-CN" altLang="en-US" sz="2800"/>
              <a:t>）。</a:t>
            </a:r>
          </a:p>
          <a:p>
            <a:r>
              <a:rPr lang="zh-CN" altLang="en-US" sz="2800"/>
              <a:t>到底是哪一组，由程序状态字寄存器</a:t>
            </a:r>
            <a:r>
              <a:rPr lang="en-US" altLang="zh-CN" sz="2800"/>
              <a:t>PSW</a:t>
            </a:r>
            <a:r>
              <a:rPr lang="zh-CN" altLang="en-US" sz="2800"/>
              <a:t>中</a:t>
            </a:r>
            <a:r>
              <a:rPr lang="en-US" altLang="zh-CN" sz="2800"/>
              <a:t>RS1</a:t>
            </a:r>
            <a:r>
              <a:rPr lang="zh-CN" altLang="en-US" sz="2800"/>
              <a:t>、</a:t>
            </a:r>
            <a:r>
              <a:rPr lang="en-US" altLang="zh-CN" sz="2800"/>
              <a:t>RS0</a:t>
            </a:r>
            <a:r>
              <a:rPr lang="zh-CN" altLang="en-US" sz="2800"/>
              <a:t>位的状态组合来决定。 </a:t>
            </a:r>
          </a:p>
        </p:txBody>
      </p:sp>
    </p:spTree>
    <p:extLst>
      <p:ext uri="{BB962C8B-B14F-4D97-AF65-F5344CB8AC3E}">
        <p14:creationId xmlns:p14="http://schemas.microsoft.com/office/powerpoint/2010/main" val="1572203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endParaRPr lang="zh-CN" altLang="zh-CN" smtClean="0"/>
          </a:p>
        </p:txBody>
      </p:sp>
      <p:sp>
        <p:nvSpPr>
          <p:cNvPr id="38915" name="Rectangle 3"/>
          <p:cNvSpPr>
            <a:spLocks noGrp="1" noChangeArrowheads="1"/>
          </p:cNvSpPr>
          <p:nvPr>
            <p:ph type="body" idx="1"/>
          </p:nvPr>
        </p:nvSpPr>
        <p:spPr>
          <a:xfrm>
            <a:off x="1847850" y="2332038"/>
            <a:ext cx="8229600" cy="3833812"/>
          </a:xfrm>
        </p:spPr>
        <p:txBody>
          <a:bodyPr/>
          <a:lstStyle/>
          <a:p>
            <a:pPr>
              <a:buFont typeface="Arial" panose="020B0604020202020204" pitchFamily="34" charset="0"/>
              <a:buNone/>
            </a:pPr>
            <a:r>
              <a:rPr lang="zh-CN" altLang="en-US" smtClean="0">
                <a:latin typeface="Arial" panose="020B0604020202020204" pitchFamily="34" charset="0"/>
              </a:rPr>
              <a:t>②位寻址区</a:t>
            </a:r>
          </a:p>
          <a:p>
            <a:pPr>
              <a:buFont typeface="Arial" panose="020B0604020202020204" pitchFamily="34" charset="0"/>
              <a:buNone/>
            </a:pPr>
            <a:r>
              <a:rPr lang="zh-CN" altLang="en-US" smtClean="0">
                <a:latin typeface="Arial" panose="020B0604020202020204" pitchFamily="34" charset="0"/>
              </a:rPr>
              <a:t>         内部</a:t>
            </a:r>
            <a:r>
              <a:rPr lang="en-US" altLang="zh-CN" smtClean="0">
                <a:latin typeface="Arial" panose="020B0604020202020204" pitchFamily="34" charset="0"/>
              </a:rPr>
              <a:t>RAM</a:t>
            </a:r>
            <a:r>
              <a:rPr lang="zh-CN" altLang="en-US" smtClean="0">
                <a:latin typeface="Arial" panose="020B0604020202020204" pitchFamily="34" charset="0"/>
              </a:rPr>
              <a:t>的</a:t>
            </a:r>
            <a:r>
              <a:rPr lang="en-US" altLang="zh-CN" smtClean="0">
                <a:latin typeface="Arial" panose="020B0604020202020204" pitchFamily="34" charset="0"/>
              </a:rPr>
              <a:t>20H</a:t>
            </a:r>
            <a:r>
              <a:rPr lang="zh-CN" altLang="en-US" smtClean="0">
                <a:latin typeface="Arial" panose="020B0604020202020204" pitchFamily="34" charset="0"/>
              </a:rPr>
              <a:t>～</a:t>
            </a:r>
            <a:r>
              <a:rPr lang="en-US" altLang="zh-CN" smtClean="0">
                <a:latin typeface="Arial" panose="020B0604020202020204" pitchFamily="34" charset="0"/>
              </a:rPr>
              <a:t>2FH</a:t>
            </a:r>
            <a:r>
              <a:rPr lang="zh-CN" altLang="en-US" smtClean="0">
                <a:latin typeface="Arial" panose="020B0604020202020204" pitchFamily="34" charset="0"/>
              </a:rPr>
              <a:t>地址单元，既可作为一般</a:t>
            </a:r>
            <a:r>
              <a:rPr lang="en-US" altLang="zh-CN" smtClean="0">
                <a:latin typeface="Arial" panose="020B0604020202020204" pitchFamily="34" charset="0"/>
              </a:rPr>
              <a:t>RAM</a:t>
            </a:r>
            <a:r>
              <a:rPr lang="zh-CN" altLang="en-US" smtClean="0">
                <a:latin typeface="Arial" panose="020B0604020202020204" pitchFamily="34" charset="0"/>
              </a:rPr>
              <a:t>单元使用，进行字节操作，也可以对单元中每一位进行位操作，因此把该区称之为位寻址区。位寻址区共有</a:t>
            </a:r>
            <a:r>
              <a:rPr lang="en-US" altLang="zh-CN" smtClean="0">
                <a:latin typeface="Arial" panose="020B0604020202020204" pitchFamily="34" charset="0"/>
              </a:rPr>
              <a:t>16</a:t>
            </a:r>
            <a:r>
              <a:rPr lang="zh-CN" altLang="en-US" smtClean="0">
                <a:latin typeface="Arial" panose="020B0604020202020204" pitchFamily="34" charset="0"/>
              </a:rPr>
              <a:t>个</a:t>
            </a:r>
            <a:r>
              <a:rPr lang="en-US" altLang="zh-CN" smtClean="0">
                <a:latin typeface="Arial" panose="020B0604020202020204" pitchFamily="34" charset="0"/>
              </a:rPr>
              <a:t>RAM</a:t>
            </a:r>
            <a:r>
              <a:rPr lang="zh-CN" altLang="en-US" smtClean="0">
                <a:latin typeface="Arial" panose="020B0604020202020204" pitchFamily="34" charset="0"/>
              </a:rPr>
              <a:t>单元，计</a:t>
            </a:r>
            <a:r>
              <a:rPr lang="en-US" altLang="zh-CN" smtClean="0">
                <a:latin typeface="Arial" panose="020B0604020202020204" pitchFamily="34" charset="0"/>
              </a:rPr>
              <a:t>128</a:t>
            </a:r>
            <a:r>
              <a:rPr lang="zh-CN" altLang="en-US" smtClean="0">
                <a:latin typeface="Arial" panose="020B0604020202020204" pitchFamily="34" charset="0"/>
              </a:rPr>
              <a:t>位，地址为</a:t>
            </a:r>
            <a:r>
              <a:rPr lang="en-US" altLang="zh-CN" smtClean="0">
                <a:latin typeface="Arial" panose="020B0604020202020204" pitchFamily="34" charset="0"/>
              </a:rPr>
              <a:t>00H</a:t>
            </a:r>
            <a:r>
              <a:rPr lang="zh-CN" altLang="en-US" smtClean="0">
                <a:latin typeface="Arial" panose="020B0604020202020204" pitchFamily="34" charset="0"/>
              </a:rPr>
              <a:t>～</a:t>
            </a:r>
            <a:r>
              <a:rPr lang="en-US" altLang="zh-CN" smtClean="0">
                <a:latin typeface="Arial" panose="020B0604020202020204" pitchFamily="34" charset="0"/>
              </a:rPr>
              <a:t>7FH</a:t>
            </a:r>
            <a:r>
              <a:rPr lang="zh-CN" altLang="en-US" smtClean="0">
                <a:latin typeface="Arial" panose="020B0604020202020204" pitchFamily="34" charset="0"/>
              </a:rPr>
              <a:t>，见表</a:t>
            </a:r>
            <a:r>
              <a:rPr lang="en-US" altLang="zh-CN" smtClean="0">
                <a:latin typeface="Arial" panose="020B0604020202020204" pitchFamily="34" charset="0"/>
              </a:rPr>
              <a:t>2-3</a:t>
            </a:r>
            <a:r>
              <a:rPr lang="zh-CN" altLang="en-US" smtClean="0">
                <a:latin typeface="Arial" panose="020B0604020202020204" pitchFamily="34" charset="0"/>
              </a:rPr>
              <a:t>所示。 </a:t>
            </a:r>
          </a:p>
          <a:p>
            <a:pPr eaLnBrk="1" hangingPunct="1"/>
            <a:endParaRPr lang="zh-CN" altLang="en-US" smtClean="0">
              <a:latin typeface="Arial" panose="020B0604020202020204" pitchFamily="34" charset="0"/>
            </a:endParaRPr>
          </a:p>
        </p:txBody>
      </p:sp>
      <p:sp>
        <p:nvSpPr>
          <p:cNvPr id="38916" name="TextBox 8">
            <a:hlinkClick r:id="rId2" action="ppaction://hlinksldjump"/>
          </p:cNvPr>
          <p:cNvSpPr txBox="1">
            <a:spLocks noChangeArrowheads="1"/>
          </p:cNvSpPr>
          <p:nvPr/>
        </p:nvSpPr>
        <p:spPr bwMode="auto">
          <a:xfrm>
            <a:off x="5303839" y="274639"/>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33790476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8">
            <a:hlinkClick r:id="rId2" action="ppaction://hlinksldjump"/>
          </p:cNvPr>
          <p:cNvSpPr txBox="1">
            <a:spLocks noChangeArrowheads="1"/>
          </p:cNvSpPr>
          <p:nvPr/>
        </p:nvSpPr>
        <p:spPr bwMode="auto">
          <a:xfrm>
            <a:off x="4943475" y="260351"/>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r>
              <a:rPr lang="zh-CN" altLang="en-US" sz="2800">
                <a:latin typeface="宋体" panose="02010600030101010101" pitchFamily="2" charset="-122"/>
              </a:rPr>
              <a:t> </a:t>
            </a:r>
          </a:p>
        </p:txBody>
      </p:sp>
      <p:sp>
        <p:nvSpPr>
          <p:cNvPr id="39939" name="Text Box 3"/>
          <p:cNvSpPr txBox="1">
            <a:spLocks noChangeArrowheads="1"/>
          </p:cNvSpPr>
          <p:nvPr/>
        </p:nvSpPr>
        <p:spPr bwMode="auto">
          <a:xfrm>
            <a:off x="2495551" y="6232525"/>
            <a:ext cx="64700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表</a:t>
            </a:r>
            <a:r>
              <a:rPr lang="en-US" altLang="zh-CN" sz="2800"/>
              <a:t>2-3   </a:t>
            </a:r>
            <a:r>
              <a:rPr lang="zh-CN" altLang="en-US" sz="2800"/>
              <a:t>片内</a:t>
            </a:r>
            <a:r>
              <a:rPr lang="en-US" altLang="zh-CN" sz="2800"/>
              <a:t>RAM</a:t>
            </a:r>
            <a:r>
              <a:rPr lang="zh-CN" altLang="en-US" sz="2800"/>
              <a:t>及位寻址区的位地址表</a:t>
            </a:r>
          </a:p>
        </p:txBody>
      </p:sp>
      <p:pic>
        <p:nvPicPr>
          <p:cNvPr id="399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4" y="2133601"/>
            <a:ext cx="7559675"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Text Box 5"/>
          <p:cNvSpPr txBox="1">
            <a:spLocks noChangeArrowheads="1"/>
          </p:cNvSpPr>
          <p:nvPr/>
        </p:nvSpPr>
        <p:spPr bwMode="auto">
          <a:xfrm>
            <a:off x="1703388" y="1471613"/>
            <a:ext cx="3600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Tree>
    <p:extLst>
      <p:ext uri="{BB962C8B-B14F-4D97-AF65-F5344CB8AC3E}">
        <p14:creationId xmlns:p14="http://schemas.microsoft.com/office/powerpoint/2010/main" val="29418217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p:cTn id="7" dur="500" decel="50000" fill="hold">
                                          <p:stCondLst>
                                            <p:cond delay="0"/>
                                          </p:stCondLst>
                                        </p:cTn>
                                        <p:tgtEl>
                                          <p:spTgt spid="3994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994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9940"/>
                                        </p:tgtEl>
                                        <p:attrNameLst>
                                          <p:attrName>ppt_w</p:attrName>
                                        </p:attrNameLst>
                                      </p:cBhvr>
                                      <p:tavLst>
                                        <p:tav tm="0">
                                          <p:val>
                                            <p:strVal val="#ppt_w*.05"/>
                                          </p:val>
                                        </p:tav>
                                        <p:tav tm="100000">
                                          <p:val>
                                            <p:strVal val="#ppt_w"/>
                                          </p:val>
                                        </p:tav>
                                      </p:tavLst>
                                    </p:anim>
                                    <p:anim calcmode="lin" valueType="num">
                                      <p:cBhvr>
                                        <p:cTn id="10" dur="1000" fill="hold"/>
                                        <p:tgtEl>
                                          <p:spTgt spid="3994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994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994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994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8">
            <a:hlinkClick r:id="rId2" action="ppaction://hlinksldjump"/>
          </p:cNvPr>
          <p:cNvSpPr txBox="1">
            <a:spLocks noChangeArrowheads="1"/>
          </p:cNvSpPr>
          <p:nvPr/>
        </p:nvSpPr>
        <p:spPr bwMode="auto">
          <a:xfrm>
            <a:off x="4945064" y="188914"/>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
        <p:nvSpPr>
          <p:cNvPr id="40963" name="Text Box 3"/>
          <p:cNvSpPr txBox="1">
            <a:spLocks noChangeArrowheads="1"/>
          </p:cNvSpPr>
          <p:nvPr/>
        </p:nvSpPr>
        <p:spPr bwMode="auto">
          <a:xfrm>
            <a:off x="1847850" y="2276476"/>
            <a:ext cx="8280400"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③用户</a:t>
            </a:r>
            <a:r>
              <a:rPr lang="en-US" altLang="zh-CN" sz="2800"/>
              <a:t>RAM</a:t>
            </a:r>
            <a:r>
              <a:rPr lang="zh-CN" altLang="en-US" sz="2800"/>
              <a:t>区</a:t>
            </a:r>
          </a:p>
          <a:p>
            <a:r>
              <a:rPr lang="zh-CN" altLang="en-US" sz="2800"/>
              <a:t>地址为</a:t>
            </a:r>
            <a:r>
              <a:rPr lang="en-US" altLang="zh-CN" sz="2800"/>
              <a:t>30H</a:t>
            </a:r>
            <a:r>
              <a:rPr lang="zh-CN" altLang="en-US" sz="2800"/>
              <a:t>～</a:t>
            </a:r>
            <a:r>
              <a:rPr lang="en-US" altLang="zh-CN" sz="2800"/>
              <a:t>7FH</a:t>
            </a:r>
            <a:r>
              <a:rPr lang="zh-CN" altLang="en-US" sz="2800"/>
              <a:t>，共计</a:t>
            </a:r>
            <a:r>
              <a:rPr lang="en-US" altLang="zh-CN" sz="2800"/>
              <a:t>80</a:t>
            </a:r>
            <a:r>
              <a:rPr lang="zh-CN" altLang="en-US" sz="2800"/>
              <a:t>个字节，这就是供用户使用的一般</a:t>
            </a:r>
            <a:r>
              <a:rPr lang="en-US" altLang="zh-CN" sz="2800"/>
              <a:t>RAM</a:t>
            </a:r>
            <a:r>
              <a:rPr lang="zh-CN" altLang="en-US" sz="2800"/>
              <a:t>区。对用户</a:t>
            </a:r>
            <a:r>
              <a:rPr lang="en-US" altLang="zh-CN" sz="2800"/>
              <a:t>RAM</a:t>
            </a:r>
            <a:r>
              <a:rPr lang="zh-CN" altLang="en-US" sz="2800"/>
              <a:t>区的使用没有任何规定或限制，但在一般应用中常把堆栈设置在此区中。</a:t>
            </a:r>
          </a:p>
          <a:p>
            <a:r>
              <a:rPr lang="en-US" altLang="zh-CN" sz="2800"/>
              <a:t>(2)</a:t>
            </a:r>
            <a:r>
              <a:rPr lang="zh-CN" altLang="en-US" sz="2800"/>
              <a:t>内部数据存储器</a:t>
            </a:r>
            <a:r>
              <a:rPr lang="en-US" altLang="zh-CN" sz="2800"/>
              <a:t>RAM</a:t>
            </a:r>
            <a:r>
              <a:rPr lang="zh-CN" altLang="en-US" sz="2800"/>
              <a:t>高</a:t>
            </a:r>
            <a:r>
              <a:rPr lang="en-US" altLang="zh-CN" sz="2800"/>
              <a:t>128</a:t>
            </a:r>
            <a:r>
              <a:rPr lang="zh-CN" altLang="en-US" sz="2800"/>
              <a:t>单元</a:t>
            </a:r>
          </a:p>
          <a:p>
            <a:r>
              <a:rPr lang="zh-CN" altLang="en-US" sz="2800"/>
              <a:t>它们分布地址为</a:t>
            </a:r>
            <a:r>
              <a:rPr lang="en-US" altLang="zh-CN" sz="2800"/>
              <a:t>80H</a:t>
            </a:r>
            <a:r>
              <a:rPr lang="zh-CN" altLang="en-US" sz="2800"/>
              <a:t>～</a:t>
            </a:r>
            <a:r>
              <a:rPr lang="en-US" altLang="zh-CN" sz="2800"/>
              <a:t>FFH</a:t>
            </a:r>
            <a:r>
              <a:rPr lang="zh-CN" altLang="en-US" sz="2800"/>
              <a:t>的空间。因这些寄存器的功能已作专门规定，故称之为专用寄存器（</a:t>
            </a:r>
            <a:r>
              <a:rPr lang="en-US" altLang="zh-CN" sz="2800"/>
              <a:t>Special Function Register</a:t>
            </a:r>
            <a:r>
              <a:rPr lang="zh-CN" altLang="en-US" sz="2800"/>
              <a:t>），也可称为特殊功能寄存器（简称为</a:t>
            </a:r>
            <a:r>
              <a:rPr lang="en-US" altLang="zh-CN" sz="2800"/>
              <a:t>SFR</a:t>
            </a:r>
            <a:r>
              <a:rPr lang="zh-CN" altLang="en-US" sz="2800"/>
              <a:t>寄存器）。 </a:t>
            </a:r>
          </a:p>
        </p:txBody>
      </p:sp>
    </p:spTree>
    <p:extLst>
      <p:ext uri="{BB962C8B-B14F-4D97-AF65-F5344CB8AC3E}">
        <p14:creationId xmlns:p14="http://schemas.microsoft.com/office/powerpoint/2010/main" val="28463611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8">
            <a:hlinkClick r:id="rId2" action="ppaction://hlinksldjump"/>
          </p:cNvPr>
          <p:cNvSpPr txBox="1">
            <a:spLocks noChangeArrowheads="1"/>
          </p:cNvSpPr>
          <p:nvPr/>
        </p:nvSpPr>
        <p:spPr bwMode="auto">
          <a:xfrm>
            <a:off x="3176762" y="230103"/>
            <a:ext cx="65109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t>模块</a:t>
            </a:r>
            <a:r>
              <a:rPr lang="en-US" altLang="zh-CN" sz="2800" b="1" dirty="0"/>
              <a:t>2 </a:t>
            </a:r>
            <a:r>
              <a:rPr lang="en-US" altLang="zh-CN" sz="2800" b="1" dirty="0" smtClean="0"/>
              <a:t>80C51</a:t>
            </a:r>
            <a:r>
              <a:rPr lang="zh-CN" altLang="en-US" sz="2800" b="1" dirty="0"/>
              <a:t>单片机的</a:t>
            </a:r>
            <a:r>
              <a:rPr lang="zh-CN" altLang="en-US" sz="2800" b="1" dirty="0" smtClean="0"/>
              <a:t>结构分析及应用</a:t>
            </a:r>
            <a:r>
              <a:rPr lang="zh-CN" altLang="en-US" sz="2800" dirty="0" smtClean="0">
                <a:latin typeface="宋体" panose="02010600030101010101" pitchFamily="2" charset="-122"/>
              </a:rPr>
              <a:t> </a:t>
            </a:r>
            <a:endParaRPr lang="zh-CN" altLang="en-US" sz="2800" dirty="0">
              <a:latin typeface="宋体" panose="02010600030101010101" pitchFamily="2" charset="-122"/>
            </a:endParaRPr>
          </a:p>
        </p:txBody>
      </p:sp>
      <p:sp>
        <p:nvSpPr>
          <p:cNvPr id="6147" name="Text Box 3"/>
          <p:cNvSpPr txBox="1">
            <a:spLocks noChangeArrowheads="1"/>
          </p:cNvSpPr>
          <p:nvPr/>
        </p:nvSpPr>
        <p:spPr bwMode="auto">
          <a:xfrm>
            <a:off x="1733550" y="1916114"/>
            <a:ext cx="8713788" cy="308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t>模块</a:t>
            </a:r>
            <a:r>
              <a:rPr lang="en-US" altLang="zh-CN" sz="2800" b="1" dirty="0"/>
              <a:t>2 </a:t>
            </a:r>
            <a:r>
              <a:rPr lang="en-US" altLang="zh-CN" sz="2800" b="1" dirty="0" smtClean="0"/>
              <a:t>80C51</a:t>
            </a:r>
            <a:r>
              <a:rPr lang="zh-CN" altLang="zh-CN" sz="2800" b="1" dirty="0"/>
              <a:t>单片机的</a:t>
            </a:r>
            <a:r>
              <a:rPr lang="zh-CN" altLang="zh-CN" sz="2800" b="1" dirty="0" smtClean="0"/>
              <a:t>结构</a:t>
            </a:r>
            <a:r>
              <a:rPr lang="zh-CN" altLang="en-US" sz="2800" b="1" dirty="0" smtClean="0"/>
              <a:t>分析及应用</a:t>
            </a:r>
            <a:r>
              <a:rPr lang="zh-CN" altLang="zh-CN" sz="2800" b="1" dirty="0" smtClean="0"/>
              <a:t>（</a:t>
            </a:r>
            <a:r>
              <a:rPr lang="en-US" altLang="zh-CN" sz="2800" b="1" dirty="0"/>
              <a:t>8</a:t>
            </a:r>
            <a:r>
              <a:rPr lang="zh-CN" altLang="zh-CN" sz="2800" b="1" dirty="0"/>
              <a:t>学时）</a:t>
            </a:r>
          </a:p>
          <a:p>
            <a:r>
              <a:rPr lang="en-US" altLang="zh-CN" sz="2800" b="1" dirty="0"/>
              <a:t>2. 1</a:t>
            </a:r>
            <a:r>
              <a:rPr lang="zh-CN" altLang="zh-CN" sz="2800" b="1" dirty="0"/>
              <a:t>项目</a:t>
            </a:r>
            <a:r>
              <a:rPr lang="en-US" altLang="zh-CN" sz="2800" b="1" dirty="0"/>
              <a:t>5</a:t>
            </a:r>
            <a:r>
              <a:rPr lang="zh-CN" altLang="zh-CN" sz="2800" b="1" dirty="0"/>
              <a:t>：认识</a:t>
            </a:r>
            <a:r>
              <a:rPr lang="en-US" altLang="zh-CN" sz="2800" b="1" dirty="0"/>
              <a:t>80C51</a:t>
            </a:r>
            <a:r>
              <a:rPr lang="zh-CN" altLang="zh-CN" sz="2800" b="1" dirty="0"/>
              <a:t>单片机内部结构</a:t>
            </a:r>
          </a:p>
          <a:p>
            <a:r>
              <a:rPr lang="en-US" altLang="zh-CN" sz="2800" dirty="0"/>
              <a:t>2.1.1</a:t>
            </a:r>
            <a:r>
              <a:rPr lang="zh-CN" altLang="zh-CN" sz="2800" dirty="0"/>
              <a:t>任务</a:t>
            </a:r>
            <a:r>
              <a:rPr lang="en-US" altLang="zh-CN" sz="2800" dirty="0"/>
              <a:t>5-1</a:t>
            </a:r>
            <a:r>
              <a:rPr lang="zh-CN" altLang="zh-CN" sz="2800" dirty="0"/>
              <a:t>：用单片机</a:t>
            </a:r>
            <a:r>
              <a:rPr lang="en-US" altLang="zh-CN" sz="2800" dirty="0"/>
              <a:t>P1</a:t>
            </a:r>
            <a:r>
              <a:rPr lang="zh-CN" altLang="zh-CN" sz="2800" dirty="0"/>
              <a:t>口来点亮</a:t>
            </a:r>
            <a:r>
              <a:rPr lang="en-US" altLang="zh-CN" sz="2800" dirty="0"/>
              <a:t>LED0</a:t>
            </a:r>
            <a:r>
              <a:rPr lang="zh-CN" altLang="zh-CN" sz="2800" dirty="0"/>
              <a:t>～</a:t>
            </a:r>
            <a:r>
              <a:rPr lang="en-US" altLang="zh-CN" sz="2800" dirty="0"/>
              <a:t>LED7</a:t>
            </a:r>
            <a:r>
              <a:rPr lang="zh-CN" altLang="zh-CN" sz="2800" dirty="0"/>
              <a:t>灯</a:t>
            </a:r>
          </a:p>
          <a:p>
            <a:r>
              <a:rPr lang="en-US" altLang="zh-CN" sz="2800" dirty="0"/>
              <a:t>2.1.2</a:t>
            </a:r>
            <a:r>
              <a:rPr lang="zh-CN" altLang="zh-CN" sz="2800" dirty="0"/>
              <a:t>任务</a:t>
            </a:r>
            <a:r>
              <a:rPr lang="en-US" altLang="zh-CN" sz="2800" dirty="0"/>
              <a:t>5-2</a:t>
            </a:r>
            <a:r>
              <a:rPr lang="zh-CN" altLang="zh-CN" sz="2800" dirty="0"/>
              <a:t>：相关知识</a:t>
            </a:r>
          </a:p>
          <a:p>
            <a:r>
              <a:rPr lang="en-US" altLang="zh-CN" sz="2800" b="1" dirty="0"/>
              <a:t>2.2 </a:t>
            </a:r>
            <a:r>
              <a:rPr lang="zh-CN" altLang="zh-CN" sz="2800" b="1" dirty="0"/>
              <a:t>项目</a:t>
            </a:r>
            <a:r>
              <a:rPr lang="en-US" altLang="zh-CN" sz="2800" b="1" dirty="0"/>
              <a:t>6</a:t>
            </a:r>
            <a:r>
              <a:rPr lang="zh-CN" altLang="zh-CN" sz="2800" b="1" dirty="0"/>
              <a:t>：认识单片机端口应用</a:t>
            </a:r>
          </a:p>
          <a:p>
            <a:r>
              <a:rPr lang="en-US" altLang="zh-CN" sz="2800" dirty="0"/>
              <a:t>2.2.1 </a:t>
            </a:r>
            <a:r>
              <a:rPr lang="zh-CN" altLang="zh-CN" sz="2800" dirty="0"/>
              <a:t>任务</a:t>
            </a:r>
            <a:r>
              <a:rPr lang="en-US" altLang="zh-CN" sz="2800" dirty="0"/>
              <a:t>6-1</a:t>
            </a:r>
            <a:r>
              <a:rPr lang="zh-CN" altLang="zh-CN" sz="2800" dirty="0"/>
              <a:t>：用单片机</a:t>
            </a:r>
            <a:r>
              <a:rPr lang="en-US" altLang="zh-CN" sz="2800" dirty="0"/>
              <a:t>P3.5</a:t>
            </a:r>
            <a:r>
              <a:rPr lang="zh-CN" altLang="zh-CN" sz="2800" dirty="0"/>
              <a:t>控制</a:t>
            </a:r>
            <a:r>
              <a:rPr lang="en-US" altLang="zh-CN" sz="2800" dirty="0"/>
              <a:t>LED5</a:t>
            </a:r>
            <a:r>
              <a:rPr lang="zh-CN" altLang="zh-CN" sz="2800" dirty="0"/>
              <a:t>灯亮</a:t>
            </a:r>
          </a:p>
          <a:p>
            <a:r>
              <a:rPr lang="en-US" altLang="zh-CN" sz="2800" dirty="0"/>
              <a:t>2.2.2 </a:t>
            </a:r>
            <a:r>
              <a:rPr lang="zh-CN" altLang="zh-CN" sz="2800" dirty="0"/>
              <a:t>任务</a:t>
            </a:r>
            <a:r>
              <a:rPr lang="en-US" altLang="zh-CN" sz="2800" dirty="0"/>
              <a:t>6-2</a:t>
            </a:r>
            <a:r>
              <a:rPr lang="zh-CN" altLang="zh-CN" sz="2800" dirty="0"/>
              <a:t>：相关知识</a:t>
            </a:r>
          </a:p>
        </p:txBody>
      </p:sp>
    </p:spTree>
    <p:extLst>
      <p:ext uri="{BB962C8B-B14F-4D97-AF65-F5344CB8AC3E}">
        <p14:creationId xmlns:p14="http://schemas.microsoft.com/office/powerpoint/2010/main" val="35365182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checkerboard(across)">
                                      <p:cBhvr>
                                        <p:cTn id="11"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7"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367213" y="115888"/>
            <a:ext cx="8229600" cy="1143000"/>
          </a:xfrm>
        </p:spPr>
        <p:txBody>
          <a:bodyPr/>
          <a:lstStyle/>
          <a:p>
            <a:pPr eaLnBrk="1" hangingPunct="1"/>
            <a:endParaRPr lang="zh-CN" altLang="zh-CN" smtClean="0"/>
          </a:p>
        </p:txBody>
      </p:sp>
      <p:sp>
        <p:nvSpPr>
          <p:cNvPr id="41987" name="Rectangle 3"/>
          <p:cNvSpPr>
            <a:spLocks noGrp="1" noChangeArrowheads="1"/>
          </p:cNvSpPr>
          <p:nvPr>
            <p:ph type="body" idx="1"/>
          </p:nvPr>
        </p:nvSpPr>
        <p:spPr>
          <a:xfrm>
            <a:off x="1981200" y="2349501"/>
            <a:ext cx="8229600" cy="3167063"/>
          </a:xfrm>
        </p:spPr>
        <p:txBody>
          <a:bodyPr/>
          <a:lstStyle/>
          <a:p>
            <a:pPr>
              <a:buFont typeface="Arial" panose="020B0604020202020204" pitchFamily="34" charset="0"/>
              <a:buNone/>
            </a:pPr>
            <a:r>
              <a:rPr lang="en-US" altLang="zh-CN" b="1" smtClean="0">
                <a:latin typeface="Arial" panose="020B0604020202020204" pitchFamily="34" charset="0"/>
              </a:rPr>
              <a:t>5.</a:t>
            </a:r>
            <a:r>
              <a:rPr lang="zh-CN" altLang="en-US" b="1" smtClean="0">
                <a:latin typeface="Arial" panose="020B0604020202020204" pitchFamily="34" charset="0"/>
              </a:rPr>
              <a:t>特殊功能寄存器（</a:t>
            </a:r>
            <a:r>
              <a:rPr lang="en-US" altLang="zh-CN" b="1" smtClean="0">
                <a:latin typeface="Arial" panose="020B0604020202020204" pitchFamily="34" charset="0"/>
              </a:rPr>
              <a:t>SFR</a:t>
            </a:r>
            <a:r>
              <a:rPr lang="zh-CN" altLang="en-US" b="1" smtClean="0">
                <a:latin typeface="Arial" panose="020B0604020202020204" pitchFamily="34" charset="0"/>
              </a:rPr>
              <a:t>）简介</a:t>
            </a:r>
            <a:endParaRPr lang="zh-CN" altLang="en-US" smtClean="0">
              <a:latin typeface="Arial" panose="020B0604020202020204" pitchFamily="34" charset="0"/>
            </a:endParaRPr>
          </a:p>
          <a:p>
            <a:pPr>
              <a:buFont typeface="Arial" panose="020B0604020202020204" pitchFamily="34" charset="0"/>
              <a:buNone/>
            </a:pPr>
            <a:r>
              <a:rPr lang="zh-CN" altLang="en-US" smtClean="0">
                <a:latin typeface="Arial" panose="020B0604020202020204" pitchFamily="34" charset="0"/>
              </a:rPr>
              <a:t>         </a:t>
            </a:r>
            <a:r>
              <a:rPr lang="en-US" altLang="zh-CN" smtClean="0">
                <a:latin typeface="Arial" panose="020B0604020202020204" pitchFamily="34" charset="0"/>
              </a:rPr>
              <a:t>80C51</a:t>
            </a:r>
            <a:r>
              <a:rPr lang="zh-CN" altLang="en-US" smtClean="0">
                <a:latin typeface="Arial" panose="020B0604020202020204" pitchFamily="34" charset="0"/>
              </a:rPr>
              <a:t>共有</a:t>
            </a:r>
            <a:r>
              <a:rPr lang="en-US" altLang="zh-CN" smtClean="0">
                <a:latin typeface="Arial" panose="020B0604020202020204" pitchFamily="34" charset="0"/>
              </a:rPr>
              <a:t>21</a:t>
            </a:r>
            <a:r>
              <a:rPr lang="zh-CN" altLang="en-US" smtClean="0">
                <a:latin typeface="Arial" panose="020B0604020202020204" pitchFamily="34" charset="0"/>
              </a:rPr>
              <a:t>个特殊功能寄存器（</a:t>
            </a:r>
            <a:r>
              <a:rPr lang="en-US" altLang="zh-CN" smtClean="0">
                <a:latin typeface="Arial" panose="020B0604020202020204" pitchFamily="34" charset="0"/>
              </a:rPr>
              <a:t>SFR</a:t>
            </a:r>
            <a:r>
              <a:rPr lang="zh-CN" altLang="en-US" smtClean="0">
                <a:latin typeface="Arial" panose="020B0604020202020204" pitchFamily="34" charset="0"/>
              </a:rPr>
              <a:t>），其中的</a:t>
            </a:r>
            <a:r>
              <a:rPr lang="en-US" altLang="zh-CN" smtClean="0">
                <a:latin typeface="Arial" panose="020B0604020202020204" pitchFamily="34" charset="0"/>
              </a:rPr>
              <a:t>11</a:t>
            </a:r>
            <a:r>
              <a:rPr lang="zh-CN" altLang="en-US" smtClean="0">
                <a:latin typeface="Arial" panose="020B0604020202020204" pitchFamily="34" charset="0"/>
              </a:rPr>
              <a:t>个</a:t>
            </a:r>
            <a:r>
              <a:rPr lang="en-US" altLang="zh-CN" smtClean="0">
                <a:latin typeface="Arial" panose="020B0604020202020204" pitchFamily="34" charset="0"/>
              </a:rPr>
              <a:t>SFR</a:t>
            </a:r>
            <a:r>
              <a:rPr lang="zh-CN" altLang="en-US" smtClean="0">
                <a:latin typeface="Arial" panose="020B0604020202020204" pitchFamily="34" charset="0"/>
              </a:rPr>
              <a:t>还具有位寻址功能，见表</a:t>
            </a:r>
            <a:r>
              <a:rPr lang="en-US" altLang="zh-CN" smtClean="0">
                <a:latin typeface="Arial" panose="020B0604020202020204" pitchFamily="34" charset="0"/>
              </a:rPr>
              <a:t>2-4</a:t>
            </a:r>
            <a:r>
              <a:rPr lang="zh-CN" altLang="en-US" smtClean="0">
                <a:latin typeface="Arial" panose="020B0604020202020204" pitchFamily="34" charset="0"/>
              </a:rPr>
              <a:t>所示用</a:t>
            </a:r>
            <a:r>
              <a:rPr lang="zh-CN" altLang="en-US" smtClean="0"/>
              <a:t>“</a:t>
            </a:r>
            <a:r>
              <a:rPr lang="zh-CN" altLang="en-US" smtClean="0">
                <a:latin typeface="Arial" panose="020B0604020202020204" pitchFamily="34" charset="0"/>
              </a:rPr>
              <a:t>*</a:t>
            </a:r>
            <a:r>
              <a:rPr lang="zh-CN" altLang="en-US" smtClean="0"/>
              <a:t>”</a:t>
            </a:r>
            <a:r>
              <a:rPr lang="zh-CN" altLang="en-US" smtClean="0">
                <a:latin typeface="Arial" panose="020B0604020202020204" pitchFamily="34" charset="0"/>
              </a:rPr>
              <a:t>表示的。</a:t>
            </a:r>
          </a:p>
          <a:p>
            <a:pPr eaLnBrk="1" hangingPunct="1"/>
            <a:endParaRPr lang="zh-CN" altLang="en-US" smtClean="0">
              <a:latin typeface="Arial" panose="020B0604020202020204" pitchFamily="34" charset="0"/>
            </a:endParaRPr>
          </a:p>
        </p:txBody>
      </p:sp>
      <p:sp>
        <p:nvSpPr>
          <p:cNvPr id="41988" name="TextBox 8">
            <a:hlinkClick r:id="rId2" action="ppaction://hlinksldjump"/>
          </p:cNvPr>
          <p:cNvSpPr txBox="1">
            <a:spLocks noChangeArrowheads="1"/>
          </p:cNvSpPr>
          <p:nvPr/>
        </p:nvSpPr>
        <p:spPr bwMode="auto">
          <a:xfrm>
            <a:off x="5016500" y="346076"/>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36754168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288" y="2133601"/>
            <a:ext cx="8443912"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xt Box 3"/>
          <p:cNvSpPr txBox="1">
            <a:spLocks noChangeArrowheads="1"/>
          </p:cNvSpPr>
          <p:nvPr/>
        </p:nvSpPr>
        <p:spPr bwMode="auto">
          <a:xfrm>
            <a:off x="2640013" y="6308726"/>
            <a:ext cx="5556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表</a:t>
            </a:r>
            <a:r>
              <a:rPr lang="en-US" altLang="zh-CN" sz="2800"/>
              <a:t>2-4 80C51 SFR</a:t>
            </a:r>
            <a:r>
              <a:rPr lang="zh-CN" altLang="en-US" sz="2800"/>
              <a:t>中位地址分布表</a:t>
            </a:r>
          </a:p>
        </p:txBody>
      </p:sp>
      <p:sp>
        <p:nvSpPr>
          <p:cNvPr id="43012" name="TextBox 8">
            <a:hlinkClick r:id="rId3" action="ppaction://hlinksldjump"/>
          </p:cNvPr>
          <p:cNvSpPr txBox="1">
            <a:spLocks noChangeArrowheads="1"/>
          </p:cNvSpPr>
          <p:nvPr/>
        </p:nvSpPr>
        <p:spPr bwMode="auto">
          <a:xfrm>
            <a:off x="5087939" y="346076"/>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29527327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500" decel="50000" fill="hold">
                                          <p:stCondLst>
                                            <p:cond delay="0"/>
                                          </p:stCondLst>
                                        </p:cTn>
                                        <p:tgtEl>
                                          <p:spTgt spid="430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30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3010"/>
                                        </p:tgtEl>
                                        <p:attrNameLst>
                                          <p:attrName>ppt_w</p:attrName>
                                        </p:attrNameLst>
                                      </p:cBhvr>
                                      <p:tavLst>
                                        <p:tav tm="0">
                                          <p:val>
                                            <p:strVal val="#ppt_w*.05"/>
                                          </p:val>
                                        </p:tav>
                                        <p:tav tm="100000">
                                          <p:val>
                                            <p:strVal val="#ppt_w"/>
                                          </p:val>
                                        </p:tav>
                                      </p:tavLst>
                                    </p:anim>
                                    <p:anim calcmode="lin" valueType="num">
                                      <p:cBhvr>
                                        <p:cTn id="10" dur="1000" fill="hold"/>
                                        <p:tgtEl>
                                          <p:spTgt spid="430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30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30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30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8">
            <a:hlinkClick r:id="rId2" action="ppaction://hlinksldjump"/>
          </p:cNvPr>
          <p:cNvSpPr txBox="1">
            <a:spLocks noChangeArrowheads="1"/>
          </p:cNvSpPr>
          <p:nvPr/>
        </p:nvSpPr>
        <p:spPr bwMode="auto">
          <a:xfrm>
            <a:off x="2208214" y="346075"/>
            <a:ext cx="54752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t> </a:t>
            </a:r>
            <a:endParaRPr lang="zh-CN" altLang="en-US">
              <a:latin typeface="宋体" panose="02010600030101010101" pitchFamily="2" charset="-122"/>
            </a:endParaRPr>
          </a:p>
        </p:txBody>
      </p:sp>
      <p:sp>
        <p:nvSpPr>
          <p:cNvPr id="44035" name="Text Box 3"/>
          <p:cNvSpPr txBox="1">
            <a:spLocks noChangeArrowheads="1"/>
          </p:cNvSpPr>
          <p:nvPr/>
        </p:nvSpPr>
        <p:spPr bwMode="auto">
          <a:xfrm>
            <a:off x="1828801" y="2133600"/>
            <a:ext cx="8424863"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1)</a:t>
            </a:r>
            <a:r>
              <a:rPr lang="zh-CN" altLang="en-US" sz="2800"/>
              <a:t>运算器有关的特殊功能寄存器</a:t>
            </a:r>
          </a:p>
          <a:p>
            <a:r>
              <a:rPr lang="en-US" altLang="zh-CN" sz="2800"/>
              <a:t>(1) </a:t>
            </a:r>
            <a:r>
              <a:rPr lang="zh-CN" altLang="en-US" sz="2800"/>
              <a:t>累加器</a:t>
            </a:r>
            <a:r>
              <a:rPr lang="en-US" altLang="zh-CN" sz="2800"/>
              <a:t>ACC</a:t>
            </a:r>
            <a:r>
              <a:rPr lang="zh-CN" altLang="en-US" sz="2800"/>
              <a:t>。累加器为</a:t>
            </a:r>
            <a:r>
              <a:rPr lang="en-US" altLang="zh-CN" sz="2800"/>
              <a:t>8</a:t>
            </a:r>
            <a:r>
              <a:rPr lang="zh-CN" altLang="en-US" sz="2800"/>
              <a:t>位寄存器，是最常用的专用寄存器。</a:t>
            </a:r>
          </a:p>
          <a:p>
            <a:r>
              <a:rPr lang="en-US" altLang="zh-CN" sz="2800"/>
              <a:t>(2)</a:t>
            </a:r>
            <a:r>
              <a:rPr lang="zh-CN" altLang="en-US" sz="2800"/>
              <a:t>寄存器</a:t>
            </a:r>
            <a:r>
              <a:rPr lang="en-US" altLang="zh-CN" sz="2800"/>
              <a:t>B</a:t>
            </a:r>
            <a:r>
              <a:rPr lang="zh-CN" altLang="en-US" sz="2800"/>
              <a:t>。</a:t>
            </a:r>
            <a:r>
              <a:rPr lang="en-US" altLang="zh-CN" sz="2800"/>
              <a:t>B</a:t>
            </a:r>
            <a:r>
              <a:rPr lang="zh-CN" altLang="en-US" sz="2800"/>
              <a:t>寄存器是一个</a:t>
            </a:r>
            <a:r>
              <a:rPr lang="en-US" altLang="zh-CN" sz="2800"/>
              <a:t>8</a:t>
            </a:r>
            <a:r>
              <a:rPr lang="zh-CN" altLang="en-US" sz="2800"/>
              <a:t>位寄存器，主要用于乘、除运算。</a:t>
            </a:r>
          </a:p>
          <a:p>
            <a:r>
              <a:rPr lang="en-US" altLang="zh-CN" sz="2800"/>
              <a:t>(3) </a:t>
            </a:r>
            <a:r>
              <a:rPr lang="zh-CN" altLang="en-US" sz="2800"/>
              <a:t>程序状态字</a:t>
            </a:r>
            <a:r>
              <a:rPr lang="en-US" altLang="zh-CN" sz="2800"/>
              <a:t>PSW</a:t>
            </a:r>
            <a:r>
              <a:rPr lang="zh-CN" altLang="en-US" sz="2800"/>
              <a:t>（</a:t>
            </a:r>
            <a:r>
              <a:rPr lang="en-US" altLang="zh-CN" sz="2800"/>
              <a:t>Program Status Word</a:t>
            </a:r>
            <a:r>
              <a:rPr lang="zh-CN" altLang="en-US" sz="2800"/>
              <a:t>）。程序状态字是一个</a:t>
            </a:r>
            <a:r>
              <a:rPr lang="en-US" altLang="zh-CN" sz="2800"/>
              <a:t>8</a:t>
            </a:r>
            <a:r>
              <a:rPr lang="zh-CN" altLang="en-US" sz="2800"/>
              <a:t>位寄存器，用于存放程序运行中的各种状态信息，作为程序查询或判断的条件。</a:t>
            </a:r>
            <a:r>
              <a:rPr lang="en-US" altLang="zh-CN" sz="2800"/>
              <a:t>PSW</a:t>
            </a:r>
            <a:r>
              <a:rPr lang="zh-CN" altLang="en-US" sz="2800"/>
              <a:t>的定义见表</a:t>
            </a:r>
            <a:r>
              <a:rPr lang="en-US" altLang="zh-CN" sz="2800"/>
              <a:t>2-5</a:t>
            </a:r>
            <a:r>
              <a:rPr lang="zh-CN" altLang="en-US" sz="2800"/>
              <a:t>所示。</a:t>
            </a:r>
          </a:p>
        </p:txBody>
      </p:sp>
      <p:sp>
        <p:nvSpPr>
          <p:cNvPr id="44036" name="TextBox 8">
            <a:hlinkClick r:id="rId2" action="ppaction://hlinksldjump"/>
          </p:cNvPr>
          <p:cNvSpPr txBox="1">
            <a:spLocks noChangeArrowheads="1"/>
          </p:cNvSpPr>
          <p:nvPr/>
        </p:nvSpPr>
        <p:spPr bwMode="auto">
          <a:xfrm>
            <a:off x="4932364" y="266701"/>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18324457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2782888" y="1689100"/>
            <a:ext cx="7345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r>
              <a:rPr lang="zh-CN" altLang="en-US" sz="2800"/>
              <a:t>表</a:t>
            </a:r>
            <a:r>
              <a:rPr lang="en-US" altLang="zh-CN" sz="2800"/>
              <a:t>2-5 80C51 PSW</a:t>
            </a:r>
            <a:r>
              <a:rPr lang="zh-CN" altLang="en-US" sz="2800"/>
              <a:t>的各位定义表</a:t>
            </a:r>
          </a:p>
        </p:txBody>
      </p:sp>
      <p:graphicFrame>
        <p:nvGraphicFramePr>
          <p:cNvPr id="46083" name="Group 3"/>
          <p:cNvGraphicFramePr>
            <a:graphicFrameLocks noGrp="1"/>
          </p:cNvGraphicFramePr>
          <p:nvPr/>
        </p:nvGraphicFramePr>
        <p:xfrm>
          <a:off x="1703389" y="2355851"/>
          <a:ext cx="8785225" cy="1476375"/>
        </p:xfrm>
        <a:graphic>
          <a:graphicData uri="http://schemas.openxmlformats.org/drawingml/2006/table">
            <a:tbl>
              <a:tblPr/>
              <a:tblGrid>
                <a:gridCol w="1128712"/>
                <a:gridCol w="819150"/>
                <a:gridCol w="974725"/>
                <a:gridCol w="974725"/>
                <a:gridCol w="977900"/>
                <a:gridCol w="976313"/>
                <a:gridCol w="977900"/>
                <a:gridCol w="977900"/>
                <a:gridCol w="977900"/>
              </a:tblGrid>
              <a:tr h="8227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a:t>
                      </a:r>
                      <a:r>
                        <a:rPr kumimoji="0" lang="zh-CN" altLang="en-US"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位地址</a:t>
                      </a:r>
                    </a:p>
                  </a:txBody>
                  <a:tcPr marT="45635" marB="45635"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PSW.7</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PSW.6</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PSW.5</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PSW.4</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PSW.3</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PSW.2</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PSW.1</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PSW.0</a:t>
                      </a:r>
                    </a:p>
                  </a:txBody>
                  <a:tcPr marT="45635" marB="45635"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36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位标志</a:t>
                      </a:r>
                    </a:p>
                  </a:txBody>
                  <a:tcPr marT="45635" marB="45635"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CY</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AC</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F0</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RS1</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RS0</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OV</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F1</a:t>
                      </a:r>
                    </a:p>
                  </a:txBody>
                  <a:tcPr marT="45635" marB="4563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a:t>
                      </a:r>
                    </a:p>
                  </a:txBody>
                  <a:tcPr marT="45635" marB="45635"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5091" name="Text Box 35"/>
          <p:cNvSpPr txBox="1">
            <a:spLocks noChangeArrowheads="1"/>
          </p:cNvSpPr>
          <p:nvPr/>
        </p:nvSpPr>
        <p:spPr bwMode="auto">
          <a:xfrm>
            <a:off x="1919288" y="5300663"/>
            <a:ext cx="82089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5092" name="TextBox 8">
            <a:hlinkClick r:id="rId2" action="ppaction://hlinksldjump"/>
          </p:cNvPr>
          <p:cNvSpPr txBox="1">
            <a:spLocks noChangeArrowheads="1"/>
          </p:cNvSpPr>
          <p:nvPr/>
        </p:nvSpPr>
        <p:spPr bwMode="auto">
          <a:xfrm>
            <a:off x="4622800" y="188913"/>
            <a:ext cx="54752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a:p>
            <a:pPr eaLnBrk="1" hangingPunct="1"/>
            <a:endParaRPr lang="zh-CN" altLang="en-US" b="1">
              <a:latin typeface="Calibri" panose="020F0502020204030204" pitchFamily="34" charset="0"/>
            </a:endParaRPr>
          </a:p>
        </p:txBody>
      </p:sp>
      <p:sp>
        <p:nvSpPr>
          <p:cNvPr id="45093" name="Text Box 37"/>
          <p:cNvSpPr txBox="1">
            <a:spLocks noChangeArrowheads="1"/>
          </p:cNvSpPr>
          <p:nvPr/>
        </p:nvSpPr>
        <p:spPr bwMode="auto">
          <a:xfrm>
            <a:off x="1919288" y="4086225"/>
            <a:ext cx="8208962" cy="241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90000"/>
              </a:lnSpc>
            </a:pPr>
            <a:r>
              <a:rPr lang="zh-CN" altLang="en-US" sz="2800">
                <a:latin typeface="Calibri" panose="020F0502020204030204" pitchFamily="34" charset="0"/>
              </a:rPr>
              <a:t>①进位（借位）标志位</a:t>
            </a:r>
            <a:r>
              <a:rPr lang="en-US" altLang="zh-CN" sz="2800">
                <a:latin typeface="Calibri" panose="020F0502020204030204" pitchFamily="34" charset="0"/>
              </a:rPr>
              <a:t>:CY</a:t>
            </a:r>
            <a:r>
              <a:rPr lang="zh-CN" altLang="en-US" sz="2800">
                <a:latin typeface="Calibri" panose="020F0502020204030204" pitchFamily="34" charset="0"/>
              </a:rPr>
              <a:t>（</a:t>
            </a:r>
            <a:r>
              <a:rPr lang="en-US" altLang="zh-CN" sz="2800">
                <a:latin typeface="Calibri" panose="020F0502020204030204" pitchFamily="34" charset="0"/>
              </a:rPr>
              <a:t>PSW.7</a:t>
            </a:r>
            <a:r>
              <a:rPr lang="zh-CN" altLang="en-US" sz="2800">
                <a:latin typeface="Calibri" panose="020F0502020204030204" pitchFamily="34" charset="0"/>
              </a:rPr>
              <a:t>）。其功能有二：一是存放算术运算的进位（借位）标志，在作加法（减法）运算时，如果操作结果的最高位有进位（借位）时，</a:t>
            </a:r>
            <a:r>
              <a:rPr lang="en-US" altLang="zh-CN" sz="2800">
                <a:latin typeface="Calibri" panose="020F0502020204030204" pitchFamily="34" charset="0"/>
              </a:rPr>
              <a:t>CY</a:t>
            </a:r>
            <a:r>
              <a:rPr lang="zh-CN" altLang="en-US" sz="2800">
                <a:latin typeface="Calibri" panose="020F0502020204030204" pitchFamily="34" charset="0"/>
              </a:rPr>
              <a:t>由硬件置“</a:t>
            </a:r>
            <a:r>
              <a:rPr lang="en-US" altLang="zh-CN" sz="2800">
                <a:latin typeface="Calibri" panose="020F0502020204030204" pitchFamily="34" charset="0"/>
              </a:rPr>
              <a:t>1”</a:t>
            </a:r>
            <a:r>
              <a:rPr lang="zh-CN" altLang="en-US" sz="2800">
                <a:latin typeface="Calibri" panose="020F0502020204030204" pitchFamily="34" charset="0"/>
              </a:rPr>
              <a:t>，否则清“</a:t>
            </a:r>
            <a:r>
              <a:rPr lang="en-US" altLang="zh-CN" sz="2800">
                <a:latin typeface="Calibri" panose="020F0502020204030204" pitchFamily="34" charset="0"/>
              </a:rPr>
              <a:t>0”</a:t>
            </a:r>
            <a:r>
              <a:rPr lang="zh-CN" altLang="en-US" sz="2800">
                <a:latin typeface="Calibri" panose="020F0502020204030204" pitchFamily="34" charset="0"/>
              </a:rPr>
              <a:t>；二是在进行位操作时，</a:t>
            </a:r>
            <a:r>
              <a:rPr lang="en-US" altLang="zh-CN" sz="2800">
                <a:latin typeface="Calibri" panose="020F0502020204030204" pitchFamily="34" charset="0"/>
              </a:rPr>
              <a:t>CY</a:t>
            </a:r>
            <a:r>
              <a:rPr lang="zh-CN" altLang="en-US" sz="2800">
                <a:latin typeface="Calibri" panose="020F0502020204030204" pitchFamily="34" charset="0"/>
              </a:rPr>
              <a:t>作为累加器</a:t>
            </a:r>
            <a:r>
              <a:rPr lang="en-US" altLang="zh-CN" sz="2800">
                <a:latin typeface="Calibri" panose="020F0502020204030204" pitchFamily="34" charset="0"/>
              </a:rPr>
              <a:t>C</a:t>
            </a:r>
            <a:r>
              <a:rPr lang="zh-CN" altLang="en-US" sz="2800">
                <a:latin typeface="Calibri" panose="020F0502020204030204" pitchFamily="34" charset="0"/>
              </a:rPr>
              <a:t>使用，可进行位传送、位与位的逻辑运算等位操作，会影响该标志位。</a:t>
            </a:r>
            <a:endParaRPr lang="zh-CN" altLang="en-US" sz="2800"/>
          </a:p>
        </p:txBody>
      </p:sp>
    </p:spTree>
    <p:extLst>
      <p:ext uri="{BB962C8B-B14F-4D97-AF65-F5344CB8AC3E}">
        <p14:creationId xmlns:p14="http://schemas.microsoft.com/office/powerpoint/2010/main" val="41682814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p:cTn id="7" dur="500" decel="50000" fill="hold">
                                          <p:stCondLst>
                                            <p:cond delay="0"/>
                                          </p:stCondLst>
                                        </p:cTn>
                                        <p:tgtEl>
                                          <p:spTgt spid="4608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608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6083"/>
                                        </p:tgtEl>
                                        <p:attrNameLst>
                                          <p:attrName>ppt_w</p:attrName>
                                        </p:attrNameLst>
                                      </p:cBhvr>
                                      <p:tavLst>
                                        <p:tav tm="0">
                                          <p:val>
                                            <p:strVal val="#ppt_w*.05"/>
                                          </p:val>
                                        </p:tav>
                                        <p:tav tm="100000">
                                          <p:val>
                                            <p:strVal val="#ppt_w"/>
                                          </p:val>
                                        </p:tav>
                                      </p:tavLst>
                                    </p:anim>
                                    <p:anim calcmode="lin" valueType="num">
                                      <p:cBhvr>
                                        <p:cTn id="10" dur="1000" fill="hold"/>
                                        <p:tgtEl>
                                          <p:spTgt spid="4608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608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608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608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endParaRPr lang="zh-CN" altLang="zh-CN" smtClean="0"/>
          </a:p>
        </p:txBody>
      </p:sp>
      <p:sp>
        <p:nvSpPr>
          <p:cNvPr id="46083" name="Rectangle 3"/>
          <p:cNvSpPr>
            <a:spLocks noGrp="1" noChangeArrowheads="1"/>
          </p:cNvSpPr>
          <p:nvPr>
            <p:ph type="body" idx="1"/>
          </p:nvPr>
        </p:nvSpPr>
        <p:spPr>
          <a:xfrm>
            <a:off x="1847850" y="2205039"/>
            <a:ext cx="8434388" cy="3671887"/>
          </a:xfrm>
        </p:spPr>
        <p:txBody>
          <a:bodyPr/>
          <a:lstStyle/>
          <a:p>
            <a:pPr>
              <a:lnSpc>
                <a:spcPct val="80000"/>
              </a:lnSpc>
              <a:buFont typeface="Arial" panose="020B0604020202020204" pitchFamily="34" charset="0"/>
              <a:buNone/>
            </a:pPr>
            <a:r>
              <a:rPr lang="zh-CN" altLang="en-US" smtClean="0">
                <a:latin typeface="Arial" panose="020B0604020202020204" pitchFamily="34" charset="0"/>
              </a:rPr>
              <a:t>②辅助进位标志位:AC（PSW.6）。在进行加法（减法）运算中，当低4位向高4位进位（借位）时，AC由硬件置“1”，否则AC位被清“0”。AC位常用于调整BCD码运算结果。</a:t>
            </a:r>
          </a:p>
          <a:p>
            <a:pPr>
              <a:lnSpc>
                <a:spcPct val="80000"/>
              </a:lnSpc>
              <a:buFont typeface="Arial" panose="020B0604020202020204" pitchFamily="34" charset="0"/>
              <a:buNone/>
            </a:pPr>
            <a:r>
              <a:rPr lang="zh-CN" altLang="en-US" smtClean="0">
                <a:latin typeface="Arial" panose="020B0604020202020204" pitchFamily="34" charset="0"/>
              </a:rPr>
              <a:t>③用户标志位:F0（PSW.5）。这是一个留给用户自己定义的标志位，可以根据自己的需要通过软件方法置位或复位F0位，用以控制程序的转向。</a:t>
            </a:r>
          </a:p>
        </p:txBody>
      </p:sp>
      <p:sp>
        <p:nvSpPr>
          <p:cNvPr id="46084" name="TextBox 8">
            <a:hlinkClick r:id="rId2" action="ppaction://hlinksldjump"/>
          </p:cNvPr>
          <p:cNvSpPr txBox="1">
            <a:spLocks noChangeArrowheads="1"/>
          </p:cNvSpPr>
          <p:nvPr/>
        </p:nvSpPr>
        <p:spPr bwMode="auto">
          <a:xfrm>
            <a:off x="4943475" y="274638"/>
            <a:ext cx="54752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a:p>
            <a:pPr eaLnBrk="1" hangingPunct="1"/>
            <a:endParaRPr lang="zh-CN" altLang="en-US" b="1">
              <a:latin typeface="Calibri" panose="020F0502020204030204" pitchFamily="34" charset="0"/>
            </a:endParaRPr>
          </a:p>
        </p:txBody>
      </p:sp>
    </p:spTree>
    <p:extLst>
      <p:ext uri="{BB962C8B-B14F-4D97-AF65-F5344CB8AC3E}">
        <p14:creationId xmlns:p14="http://schemas.microsoft.com/office/powerpoint/2010/main" val="38695944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4224338" y="3629025"/>
            <a:ext cx="2487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p>
        </p:txBody>
      </p:sp>
      <p:sp>
        <p:nvSpPr>
          <p:cNvPr id="47107" name="Text Box 3"/>
          <p:cNvSpPr txBox="1">
            <a:spLocks noChangeArrowheads="1"/>
          </p:cNvSpPr>
          <p:nvPr/>
        </p:nvSpPr>
        <p:spPr bwMode="auto">
          <a:xfrm>
            <a:off x="1827214" y="3808413"/>
            <a:ext cx="88407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7108" name="Text Box 4"/>
          <p:cNvSpPr txBox="1">
            <a:spLocks noChangeArrowheads="1"/>
          </p:cNvSpPr>
          <p:nvPr/>
        </p:nvSpPr>
        <p:spPr bwMode="auto">
          <a:xfrm>
            <a:off x="1941513" y="2422525"/>
            <a:ext cx="8393112"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④工作寄存器组选择位</a:t>
            </a:r>
            <a:r>
              <a:rPr lang="en-US" altLang="zh-CN" sz="2800"/>
              <a:t>:RS1</a:t>
            </a:r>
            <a:r>
              <a:rPr lang="zh-CN" altLang="en-US" sz="2800"/>
              <a:t>和</a:t>
            </a:r>
            <a:r>
              <a:rPr lang="en-US" altLang="zh-CN" sz="2800"/>
              <a:t>RS0</a:t>
            </a:r>
            <a:r>
              <a:rPr lang="zh-CN" altLang="en-US" sz="2800"/>
              <a:t>（</a:t>
            </a:r>
            <a:r>
              <a:rPr lang="en-US" altLang="zh-CN" sz="2800"/>
              <a:t>PSW.4</a:t>
            </a:r>
            <a:r>
              <a:rPr lang="zh-CN" altLang="en-US" sz="2800"/>
              <a:t>，       </a:t>
            </a:r>
            <a:r>
              <a:rPr lang="en-US" altLang="zh-CN" sz="2800"/>
              <a:t>PSW.3</a:t>
            </a:r>
            <a:r>
              <a:rPr lang="zh-CN" altLang="en-US" sz="2800"/>
              <a:t>）。工作寄存器共有</a:t>
            </a:r>
            <a:r>
              <a:rPr lang="en-US" altLang="zh-CN" sz="2800"/>
              <a:t>4</a:t>
            </a:r>
            <a:r>
              <a:rPr lang="zh-CN" altLang="en-US" sz="2800"/>
              <a:t>组，对应关系见表</a:t>
            </a:r>
            <a:r>
              <a:rPr lang="en-US" altLang="zh-CN" sz="2800"/>
              <a:t>2-6</a:t>
            </a:r>
            <a:r>
              <a:rPr lang="zh-CN" altLang="en-US" sz="2800"/>
              <a:t>所示。</a:t>
            </a:r>
            <a:r>
              <a:rPr lang="en-US" altLang="zh-CN" sz="2800"/>
              <a:t>RS1</a:t>
            </a:r>
            <a:r>
              <a:rPr lang="zh-CN" altLang="en-US" sz="2800"/>
              <a:t>和</a:t>
            </a:r>
            <a:r>
              <a:rPr lang="en-US" altLang="zh-CN" sz="2800"/>
              <a:t>RS0</a:t>
            </a:r>
            <a:r>
              <a:rPr lang="zh-CN" altLang="en-US" sz="2800"/>
              <a:t>这两位的状态是由软件置“</a:t>
            </a:r>
            <a:r>
              <a:rPr lang="en-US" altLang="zh-CN" sz="2800"/>
              <a:t>1”</a:t>
            </a:r>
            <a:r>
              <a:rPr lang="zh-CN" altLang="en-US" sz="2800"/>
              <a:t>或清“</a:t>
            </a:r>
            <a:r>
              <a:rPr lang="en-US" altLang="zh-CN" sz="2800"/>
              <a:t>0”</a:t>
            </a:r>
            <a:r>
              <a:rPr lang="zh-CN" altLang="en-US" sz="2800"/>
              <a:t>来设置的，被选中的工作寄存器组即为当前工作寄存器组。</a:t>
            </a:r>
          </a:p>
          <a:p>
            <a:r>
              <a:rPr lang="zh-CN" altLang="en-US" sz="2800"/>
              <a:t>      当单片机上电或复位后，</a:t>
            </a:r>
            <a:r>
              <a:rPr lang="en-US" altLang="zh-CN" sz="2800"/>
              <a:t>RS1 RS0=00</a:t>
            </a:r>
            <a:r>
              <a:rPr lang="zh-CN" altLang="en-US" sz="2800"/>
              <a:t>，选中第</a:t>
            </a:r>
            <a:r>
              <a:rPr lang="en-US" altLang="zh-CN" sz="2800"/>
              <a:t>0</a:t>
            </a:r>
            <a:r>
              <a:rPr lang="zh-CN" altLang="en-US" sz="2800"/>
              <a:t>组。</a:t>
            </a:r>
          </a:p>
          <a:p>
            <a:endParaRPr lang="zh-CN" altLang="en-US" sz="2800"/>
          </a:p>
        </p:txBody>
      </p:sp>
      <p:sp>
        <p:nvSpPr>
          <p:cNvPr id="47109" name="TextBox 8">
            <a:hlinkClick r:id="rId2" action="ppaction://hlinksldjump"/>
          </p:cNvPr>
          <p:cNvSpPr txBox="1">
            <a:spLocks noChangeArrowheads="1"/>
          </p:cNvSpPr>
          <p:nvPr/>
        </p:nvSpPr>
        <p:spPr bwMode="auto">
          <a:xfrm>
            <a:off x="5303839" y="188913"/>
            <a:ext cx="547528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a:p>
            <a:pPr eaLnBrk="1" hangingPunct="1"/>
            <a:endParaRPr lang="zh-CN" altLang="en-US" b="1">
              <a:latin typeface="Calibri" panose="020F0502020204030204" pitchFamily="34" charset="0"/>
            </a:endParaRPr>
          </a:p>
        </p:txBody>
      </p:sp>
    </p:spTree>
    <p:extLst>
      <p:ext uri="{BB962C8B-B14F-4D97-AF65-F5344CB8AC3E}">
        <p14:creationId xmlns:p14="http://schemas.microsoft.com/office/powerpoint/2010/main" val="20236404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1831975" y="2133600"/>
            <a:ext cx="8459788"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⑤溢出标志位</a:t>
            </a:r>
            <a:r>
              <a:rPr lang="en-US" altLang="zh-CN" sz="2800"/>
              <a:t>:OV</a:t>
            </a:r>
            <a:r>
              <a:rPr lang="zh-CN" altLang="en-US" sz="2800"/>
              <a:t>（</a:t>
            </a:r>
            <a:r>
              <a:rPr lang="en-US" altLang="zh-CN" sz="2800"/>
              <a:t>PSW.2</a:t>
            </a:r>
            <a:r>
              <a:rPr lang="zh-CN" altLang="en-US" sz="2800"/>
              <a:t>）。在带符号数的算术运算时，如果运算结果超出了</a:t>
            </a:r>
            <a:r>
              <a:rPr lang="en-US" altLang="zh-CN" sz="2800"/>
              <a:t>8</a:t>
            </a:r>
            <a:r>
              <a:rPr lang="zh-CN" altLang="en-US" sz="2800"/>
              <a:t>位所能表示的符号数有效范围（</a:t>
            </a:r>
            <a:r>
              <a:rPr lang="en-US" altLang="zh-CN" sz="2800"/>
              <a:t>-128 </a:t>
            </a:r>
            <a:r>
              <a:rPr lang="zh-CN" altLang="en-US" sz="2800"/>
              <a:t>～ </a:t>
            </a:r>
            <a:r>
              <a:rPr lang="en-US" altLang="zh-CN" sz="2800"/>
              <a:t>+127</a:t>
            </a:r>
            <a:r>
              <a:rPr lang="zh-CN" altLang="en-US" sz="2800"/>
              <a:t>），溢出</a:t>
            </a:r>
            <a:r>
              <a:rPr lang="en-US" altLang="zh-CN" sz="2800"/>
              <a:t>OV=1</a:t>
            </a:r>
            <a:r>
              <a:rPr lang="zh-CN" altLang="en-US" sz="2800"/>
              <a:t>，表示运算结果是错误的；否则，</a:t>
            </a:r>
            <a:r>
              <a:rPr lang="en-US" altLang="zh-CN" sz="2800"/>
              <a:t>OV=0</a:t>
            </a:r>
            <a:r>
              <a:rPr lang="zh-CN" altLang="en-US" sz="2800"/>
              <a:t>即无溢出产生，表示运算结果正确。</a:t>
            </a:r>
          </a:p>
          <a:p>
            <a:r>
              <a:rPr lang="zh-CN" altLang="en-US" sz="2800"/>
              <a:t>⑥保留未用</a:t>
            </a:r>
            <a:r>
              <a:rPr lang="en-US" altLang="zh-CN" sz="2800"/>
              <a:t>:F1</a:t>
            </a:r>
            <a:r>
              <a:rPr lang="zh-CN" altLang="en-US" sz="2800"/>
              <a:t>（</a:t>
            </a:r>
            <a:r>
              <a:rPr lang="en-US" altLang="zh-CN" sz="2800"/>
              <a:t>PSW.1</a:t>
            </a:r>
            <a:r>
              <a:rPr lang="zh-CN" altLang="en-US" sz="2800"/>
              <a:t>）。</a:t>
            </a:r>
          </a:p>
          <a:p>
            <a:r>
              <a:rPr lang="zh-CN" altLang="en-US" sz="2800"/>
              <a:t>⑦奇偶标志位</a:t>
            </a:r>
            <a:r>
              <a:rPr lang="en-US" altLang="zh-CN" sz="2800"/>
              <a:t>:P</a:t>
            </a:r>
            <a:r>
              <a:rPr lang="zh-CN" altLang="en-US" sz="2800"/>
              <a:t>（</a:t>
            </a:r>
            <a:r>
              <a:rPr lang="en-US" altLang="zh-CN" sz="2800"/>
              <a:t>PSW.0</a:t>
            </a:r>
            <a:r>
              <a:rPr lang="zh-CN" altLang="en-US" sz="2800"/>
              <a:t>）。表明运算结果累加器</a:t>
            </a:r>
            <a:r>
              <a:rPr lang="en-US" altLang="zh-CN" sz="2800"/>
              <a:t>A</a:t>
            </a:r>
            <a:r>
              <a:rPr lang="zh-CN" altLang="en-US" sz="2800"/>
              <a:t>中内容的奇偶性。如果</a:t>
            </a:r>
            <a:r>
              <a:rPr lang="en-US" altLang="zh-CN" sz="2800"/>
              <a:t>A</a:t>
            </a:r>
            <a:r>
              <a:rPr lang="zh-CN" altLang="en-US" sz="2800"/>
              <a:t>中有奇数个“</a:t>
            </a:r>
            <a:r>
              <a:rPr lang="en-US" altLang="zh-CN" sz="2800"/>
              <a:t>1”</a:t>
            </a:r>
            <a:r>
              <a:rPr lang="zh-CN" altLang="en-US" sz="2800"/>
              <a:t>，则</a:t>
            </a:r>
            <a:r>
              <a:rPr lang="en-US" altLang="zh-CN" sz="2800"/>
              <a:t>P</a:t>
            </a:r>
            <a:r>
              <a:rPr lang="zh-CN" altLang="en-US" sz="2800"/>
              <a:t>置“</a:t>
            </a:r>
            <a:r>
              <a:rPr lang="en-US" altLang="zh-CN" sz="2800"/>
              <a:t>1”</a:t>
            </a:r>
            <a:r>
              <a:rPr lang="zh-CN" altLang="en-US" sz="2800"/>
              <a:t>，否则置“</a:t>
            </a:r>
            <a:r>
              <a:rPr lang="en-US" altLang="zh-CN" sz="2800"/>
              <a:t>0”</a:t>
            </a:r>
            <a:r>
              <a:rPr lang="zh-CN" altLang="en-US" sz="2800"/>
              <a:t>。</a:t>
            </a:r>
            <a:r>
              <a:rPr lang="en-US" altLang="zh-CN" sz="2800"/>
              <a:t> </a:t>
            </a:r>
            <a:r>
              <a:rPr lang="zh-CN" altLang="en-US" sz="2800"/>
              <a:t>在串行通信中常采用奇偶校验的办法来校验数据传输的可靠性。 </a:t>
            </a:r>
          </a:p>
        </p:txBody>
      </p:sp>
      <p:sp>
        <p:nvSpPr>
          <p:cNvPr id="48131" name="TextBox 8">
            <a:hlinkClick r:id="rId2" action="ppaction://hlinksldjump"/>
          </p:cNvPr>
          <p:cNvSpPr txBox="1">
            <a:spLocks noChangeArrowheads="1"/>
          </p:cNvSpPr>
          <p:nvPr/>
        </p:nvSpPr>
        <p:spPr bwMode="auto">
          <a:xfrm>
            <a:off x="5087939" y="188913"/>
            <a:ext cx="547528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a:p>
            <a:pPr eaLnBrk="1" hangingPunct="1"/>
            <a:endParaRPr lang="zh-CN" altLang="en-US" b="1">
              <a:latin typeface="Calibri" panose="020F0502020204030204" pitchFamily="34" charset="0"/>
            </a:endParaRPr>
          </a:p>
        </p:txBody>
      </p:sp>
    </p:spTree>
    <p:extLst>
      <p:ext uri="{BB962C8B-B14F-4D97-AF65-F5344CB8AC3E}">
        <p14:creationId xmlns:p14="http://schemas.microsoft.com/office/powerpoint/2010/main" val="23678386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1"/>
          <p:cNvSpPr>
            <a:spLocks noChangeArrowheads="1"/>
          </p:cNvSpPr>
          <p:nvPr/>
        </p:nvSpPr>
        <p:spPr bwMode="auto">
          <a:xfrm>
            <a:off x="5159376" y="260351"/>
            <a:ext cx="4030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t>2.1.2</a:t>
            </a:r>
            <a:r>
              <a:rPr lang="zh-CN" altLang="en-US" sz="2800" b="1"/>
              <a:t>任务</a:t>
            </a:r>
            <a:r>
              <a:rPr lang="en-US" altLang="zh-CN" sz="2800" b="1"/>
              <a:t>5-2</a:t>
            </a:r>
            <a:r>
              <a:rPr lang="zh-CN" altLang="en-US" sz="2800" b="1"/>
              <a:t>：相关知识</a:t>
            </a:r>
          </a:p>
        </p:txBody>
      </p:sp>
      <p:sp>
        <p:nvSpPr>
          <p:cNvPr id="49155" name="矩形 2"/>
          <p:cNvSpPr>
            <a:spLocks noChangeArrowheads="1"/>
          </p:cNvSpPr>
          <p:nvPr/>
        </p:nvSpPr>
        <p:spPr bwMode="auto">
          <a:xfrm>
            <a:off x="1847851" y="1916113"/>
            <a:ext cx="8424863" cy="48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2)</a:t>
            </a:r>
            <a:r>
              <a:rPr lang="zh-CN" altLang="en-US" sz="2800"/>
              <a:t>指针有关的特殊功能寄存器 </a:t>
            </a:r>
          </a:p>
          <a:p>
            <a:r>
              <a:rPr lang="en-US" altLang="zh-CN" sz="2800"/>
              <a:t>(1) </a:t>
            </a:r>
            <a:r>
              <a:rPr lang="zh-CN" altLang="en-US" sz="2800"/>
              <a:t>数据指针</a:t>
            </a:r>
            <a:r>
              <a:rPr lang="en-US" altLang="zh-CN" sz="2800"/>
              <a:t>DPTR</a:t>
            </a:r>
            <a:r>
              <a:rPr lang="zh-CN" altLang="en-US" sz="2800"/>
              <a:t>。数据指针为</a:t>
            </a:r>
            <a:r>
              <a:rPr lang="en-US" altLang="zh-CN" sz="2800"/>
              <a:t>16</a:t>
            </a:r>
            <a:r>
              <a:rPr lang="zh-CN" altLang="en-US" sz="2800"/>
              <a:t>位寄存器，用来存放</a:t>
            </a:r>
            <a:r>
              <a:rPr lang="en-US" altLang="zh-CN" sz="2800"/>
              <a:t>16</a:t>
            </a:r>
            <a:r>
              <a:rPr lang="zh-CN" altLang="en-US" sz="2800"/>
              <a:t>位地址。</a:t>
            </a:r>
            <a:r>
              <a:rPr lang="en-US" altLang="zh-CN" sz="2800"/>
              <a:t>DPTR</a:t>
            </a:r>
            <a:r>
              <a:rPr lang="zh-CN" altLang="en-US" sz="2800"/>
              <a:t>既可以按</a:t>
            </a:r>
            <a:r>
              <a:rPr lang="en-US" altLang="zh-CN" sz="2800"/>
              <a:t>16</a:t>
            </a:r>
            <a:r>
              <a:rPr lang="zh-CN" altLang="en-US" sz="2800"/>
              <a:t>位寄存器使用，也可以按两个</a:t>
            </a:r>
            <a:r>
              <a:rPr lang="en-US" altLang="zh-CN" sz="2800"/>
              <a:t>8</a:t>
            </a:r>
            <a:r>
              <a:rPr lang="zh-CN" altLang="en-US" sz="2800"/>
              <a:t>位寄存器分开使用，即：</a:t>
            </a:r>
          </a:p>
          <a:p>
            <a:r>
              <a:rPr lang="zh-CN" altLang="en-US" sz="2800"/>
              <a:t>     </a:t>
            </a:r>
            <a:r>
              <a:rPr lang="en-US" altLang="zh-CN" sz="2800"/>
              <a:t>DPH</a:t>
            </a:r>
            <a:r>
              <a:rPr lang="en-US" altLang="zh-CN" sz="2800">
                <a:latin typeface="Calibri" panose="020F0502020204030204" pitchFamily="34" charset="0"/>
              </a:rPr>
              <a:t>——</a:t>
            </a:r>
            <a:r>
              <a:rPr lang="en-US" altLang="zh-CN" sz="2800"/>
              <a:t>  DPTR</a:t>
            </a:r>
            <a:r>
              <a:rPr lang="zh-CN" altLang="en-US" sz="2800"/>
              <a:t>高</a:t>
            </a:r>
            <a:r>
              <a:rPr lang="en-US" altLang="zh-CN" sz="2800"/>
              <a:t>8</a:t>
            </a:r>
            <a:r>
              <a:rPr lang="zh-CN" altLang="en-US" sz="2800"/>
              <a:t>位字节。</a:t>
            </a:r>
          </a:p>
          <a:p>
            <a:r>
              <a:rPr lang="zh-CN" altLang="en-US" sz="2800"/>
              <a:t>     </a:t>
            </a:r>
            <a:r>
              <a:rPr lang="en-US" altLang="zh-CN" sz="2800"/>
              <a:t>DPL</a:t>
            </a:r>
            <a:r>
              <a:rPr lang="en-US" altLang="zh-CN" sz="2800">
                <a:latin typeface="Calibri" panose="020F0502020204030204" pitchFamily="34" charset="0"/>
              </a:rPr>
              <a:t>——</a:t>
            </a:r>
            <a:r>
              <a:rPr lang="en-US" altLang="zh-CN" sz="2800"/>
              <a:t>  DPTR</a:t>
            </a:r>
            <a:r>
              <a:rPr lang="zh-CN" altLang="en-US" sz="2800"/>
              <a:t>低</a:t>
            </a:r>
            <a:r>
              <a:rPr lang="en-US" altLang="zh-CN" sz="2800"/>
              <a:t>8</a:t>
            </a:r>
            <a:r>
              <a:rPr lang="zh-CN" altLang="en-US" sz="2800"/>
              <a:t>位字节。</a:t>
            </a:r>
            <a:endParaRPr lang="en-US" altLang="zh-CN" sz="2800"/>
          </a:p>
          <a:p>
            <a:r>
              <a:rPr lang="en-US" altLang="zh-CN" sz="2800"/>
              <a:t>(2) </a:t>
            </a:r>
            <a:r>
              <a:rPr lang="zh-CN" altLang="en-US" sz="2800"/>
              <a:t>堆栈指针</a:t>
            </a:r>
            <a:r>
              <a:rPr lang="en-US" altLang="zh-CN" sz="2800"/>
              <a:t>SP</a:t>
            </a:r>
            <a:r>
              <a:rPr lang="zh-CN" altLang="en-US" sz="2800"/>
              <a:t>。</a:t>
            </a:r>
            <a:r>
              <a:rPr lang="en-US" altLang="zh-CN" sz="2800"/>
              <a:t>SP</a:t>
            </a:r>
            <a:r>
              <a:rPr lang="zh-CN" altLang="en-US" sz="2800"/>
              <a:t>是一个</a:t>
            </a:r>
            <a:r>
              <a:rPr lang="en-US" altLang="zh-CN" sz="2800"/>
              <a:t>8</a:t>
            </a:r>
            <a:r>
              <a:rPr lang="zh-CN" altLang="en-US" sz="2800"/>
              <a:t>位寄存器，它总是指向栈顶。</a:t>
            </a:r>
            <a:r>
              <a:rPr lang="en-US" altLang="zh-CN" sz="2800"/>
              <a:t>80C51</a:t>
            </a:r>
            <a:r>
              <a:rPr lang="zh-CN" altLang="en-US" sz="2800"/>
              <a:t>单片机在编程序时常将堆栈设在内部</a:t>
            </a:r>
            <a:r>
              <a:rPr lang="en-US" altLang="zh-CN" sz="2800"/>
              <a:t>RAM 30H</a:t>
            </a:r>
            <a:r>
              <a:rPr lang="zh-CN" altLang="en-US" sz="2800"/>
              <a:t>～</a:t>
            </a:r>
            <a:r>
              <a:rPr lang="en-US" altLang="zh-CN" sz="2800"/>
              <a:t>7FH</a:t>
            </a:r>
            <a:r>
              <a:rPr lang="zh-CN" altLang="en-US" sz="2800"/>
              <a:t>中。</a:t>
            </a:r>
            <a:r>
              <a:rPr lang="en-US" altLang="zh-CN" sz="2800"/>
              <a:t>80C51</a:t>
            </a:r>
            <a:r>
              <a:rPr lang="zh-CN" altLang="en-US" sz="2800"/>
              <a:t>单片机系统复位后，</a:t>
            </a:r>
            <a:r>
              <a:rPr lang="en-US" altLang="zh-CN" sz="2800"/>
              <a:t>SP</a:t>
            </a:r>
            <a:r>
              <a:rPr lang="zh-CN" altLang="en-US" sz="2800"/>
              <a:t>的内容为</a:t>
            </a:r>
            <a:r>
              <a:rPr lang="en-US" altLang="zh-CN" sz="2800"/>
              <a:t>07H</a:t>
            </a:r>
            <a:r>
              <a:rPr lang="zh-CN" altLang="en-US" sz="2800"/>
              <a:t>，从而复位后堆栈实际上是从</a:t>
            </a:r>
            <a:r>
              <a:rPr lang="en-US" altLang="zh-CN" sz="2800"/>
              <a:t>08H</a:t>
            </a:r>
            <a:r>
              <a:rPr lang="zh-CN" altLang="en-US" sz="2800"/>
              <a:t>单元开始的。</a:t>
            </a:r>
            <a:endParaRPr lang="en-US" altLang="zh-CN" sz="2800"/>
          </a:p>
        </p:txBody>
      </p:sp>
    </p:spTree>
    <p:extLst>
      <p:ext uri="{BB962C8B-B14F-4D97-AF65-F5344CB8AC3E}">
        <p14:creationId xmlns:p14="http://schemas.microsoft.com/office/powerpoint/2010/main" val="17308737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2063751" y="2420939"/>
            <a:ext cx="797877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 (3) </a:t>
            </a:r>
            <a:r>
              <a:rPr lang="zh-CN" altLang="en-US" sz="2800"/>
              <a:t>程序计数器</a:t>
            </a:r>
            <a:r>
              <a:rPr lang="en-US" altLang="zh-CN" sz="2800"/>
              <a:t>PC</a:t>
            </a:r>
            <a:r>
              <a:rPr lang="zh-CN" altLang="en-US" sz="2800"/>
              <a:t>（</a:t>
            </a:r>
            <a:r>
              <a:rPr lang="en-US" altLang="zh-CN" sz="2800"/>
              <a:t>Program Counter</a:t>
            </a:r>
            <a:r>
              <a:rPr lang="zh-CN" altLang="en-US" sz="2800"/>
              <a:t>）。</a:t>
            </a:r>
            <a:r>
              <a:rPr lang="en-US" altLang="zh-CN" sz="2800"/>
              <a:t>PC</a:t>
            </a:r>
            <a:r>
              <a:rPr lang="zh-CN" altLang="en-US" sz="2800"/>
              <a:t>是一个</a:t>
            </a:r>
            <a:r>
              <a:rPr lang="en-US" altLang="zh-CN" sz="2800"/>
              <a:t>16</a:t>
            </a:r>
            <a:r>
              <a:rPr lang="zh-CN" altLang="en-US" sz="2800"/>
              <a:t>位的计数器，它的作用是控制程序的执行顺序。</a:t>
            </a:r>
            <a:r>
              <a:rPr lang="en-US" altLang="zh-CN" sz="2800"/>
              <a:t>PC</a:t>
            </a:r>
            <a:r>
              <a:rPr lang="zh-CN" altLang="en-US" sz="2800"/>
              <a:t>有自动加</a:t>
            </a:r>
            <a:r>
              <a:rPr lang="en-US" altLang="zh-CN" sz="2800"/>
              <a:t>1</a:t>
            </a:r>
            <a:r>
              <a:rPr lang="zh-CN" altLang="en-US" sz="2800"/>
              <a:t>功能，从而实现程序的顺序执行。</a:t>
            </a:r>
            <a:r>
              <a:rPr lang="en-US" altLang="zh-CN" sz="2800"/>
              <a:t>PC</a:t>
            </a:r>
            <a:r>
              <a:rPr lang="zh-CN" altLang="en-US" sz="2800"/>
              <a:t>没有地址，是不可寻址的，因此用户无法对它进行读写，但可以通过转移、调用、返回等指令改变其内容，以实现程序的转移。</a:t>
            </a:r>
            <a:r>
              <a:rPr lang="en-US" altLang="zh-CN" sz="2800"/>
              <a:t> </a:t>
            </a:r>
            <a:endParaRPr lang="zh-CN" altLang="en-US" sz="2800"/>
          </a:p>
        </p:txBody>
      </p:sp>
      <p:sp>
        <p:nvSpPr>
          <p:cNvPr id="50179" name="TextBox 8">
            <a:hlinkClick r:id="rId2" action="ppaction://hlinksldjump"/>
          </p:cNvPr>
          <p:cNvSpPr txBox="1">
            <a:spLocks noChangeArrowheads="1"/>
          </p:cNvSpPr>
          <p:nvPr/>
        </p:nvSpPr>
        <p:spPr bwMode="auto">
          <a:xfrm>
            <a:off x="5016500" y="239713"/>
            <a:ext cx="54752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a:p>
            <a:pPr eaLnBrk="1" hangingPunct="1"/>
            <a:endParaRPr lang="zh-CN" altLang="en-US" b="1">
              <a:latin typeface="Calibri" panose="020F0502020204030204" pitchFamily="34" charset="0"/>
            </a:endParaRPr>
          </a:p>
        </p:txBody>
      </p:sp>
    </p:spTree>
    <p:extLst>
      <p:ext uri="{BB962C8B-B14F-4D97-AF65-F5344CB8AC3E}">
        <p14:creationId xmlns:p14="http://schemas.microsoft.com/office/powerpoint/2010/main" val="22562268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1765301" y="2205038"/>
            <a:ext cx="891222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3)</a:t>
            </a:r>
            <a:r>
              <a:rPr lang="zh-CN" altLang="en-US" sz="2800"/>
              <a:t>接口有关的特殊功能寄存器 </a:t>
            </a:r>
          </a:p>
          <a:p>
            <a:r>
              <a:rPr lang="zh-CN" altLang="en-US" sz="2800"/>
              <a:t>（</a:t>
            </a:r>
            <a:r>
              <a:rPr lang="en-US" altLang="zh-CN" sz="2800"/>
              <a:t>1</a:t>
            </a:r>
            <a:r>
              <a:rPr lang="zh-CN" altLang="en-US" sz="2800"/>
              <a:t>）并行</a:t>
            </a:r>
            <a:r>
              <a:rPr lang="en-US" altLang="zh-CN" sz="2800"/>
              <a:t>I/O</a:t>
            </a:r>
            <a:r>
              <a:rPr lang="zh-CN" altLang="en-US" sz="2800"/>
              <a:t>口</a:t>
            </a:r>
            <a:r>
              <a:rPr lang="en-US" altLang="zh-CN" sz="2800"/>
              <a:t>P0</a:t>
            </a:r>
            <a:r>
              <a:rPr lang="zh-CN" altLang="en-US" sz="2800"/>
              <a:t>、</a:t>
            </a:r>
            <a:r>
              <a:rPr lang="en-US" altLang="zh-CN" sz="2800"/>
              <a:t>P1</a:t>
            </a:r>
            <a:r>
              <a:rPr lang="zh-CN" altLang="en-US" sz="2800"/>
              <a:t>、</a:t>
            </a:r>
            <a:r>
              <a:rPr lang="en-US" altLang="zh-CN" sz="2800"/>
              <a:t>P2</a:t>
            </a:r>
            <a:r>
              <a:rPr lang="zh-CN" altLang="en-US" sz="2800"/>
              <a:t>、</a:t>
            </a:r>
            <a:r>
              <a:rPr lang="en-US" altLang="zh-CN" sz="2800"/>
              <a:t>P3</a:t>
            </a:r>
            <a:r>
              <a:rPr lang="zh-CN" altLang="en-US" sz="2800"/>
              <a:t>（</a:t>
            </a:r>
            <a:r>
              <a:rPr lang="en-US" altLang="zh-CN" sz="2800"/>
              <a:t>4</a:t>
            </a:r>
            <a:r>
              <a:rPr lang="zh-CN" altLang="en-US" sz="2800"/>
              <a:t>个），均为</a:t>
            </a:r>
            <a:r>
              <a:rPr lang="en-US" altLang="zh-CN" sz="2800"/>
              <a:t>8</a:t>
            </a:r>
            <a:r>
              <a:rPr lang="zh-CN" altLang="en-US" sz="2800"/>
              <a:t>位；可实现数据在接口输入</a:t>
            </a:r>
            <a:r>
              <a:rPr lang="en-US" altLang="zh-CN" sz="2800"/>
              <a:t>/</a:t>
            </a:r>
            <a:r>
              <a:rPr lang="zh-CN" altLang="en-US" sz="2800"/>
              <a:t>输出。</a:t>
            </a:r>
          </a:p>
          <a:p>
            <a:r>
              <a:rPr lang="zh-CN" altLang="en-US" sz="2800"/>
              <a:t>（</a:t>
            </a:r>
            <a:r>
              <a:rPr lang="en-US" altLang="zh-CN" sz="2800"/>
              <a:t>2</a:t>
            </a:r>
            <a:r>
              <a:rPr lang="zh-CN" altLang="en-US" sz="2800"/>
              <a:t>）串行口数据缓冲器</a:t>
            </a:r>
            <a:r>
              <a:rPr lang="en-US" altLang="zh-CN" sz="2800"/>
              <a:t>SBUF</a:t>
            </a:r>
            <a:r>
              <a:rPr lang="zh-CN" altLang="en-US" sz="2800"/>
              <a:t>（详见</a:t>
            </a:r>
            <a:r>
              <a:rPr lang="en-US" altLang="zh-CN" sz="2800"/>
              <a:t>5.2.1</a:t>
            </a:r>
            <a:r>
              <a:rPr lang="zh-CN" altLang="en-US" sz="2800"/>
              <a:t>章节）。</a:t>
            </a:r>
          </a:p>
          <a:p>
            <a:r>
              <a:rPr lang="zh-CN" altLang="en-US" sz="2800"/>
              <a:t>（</a:t>
            </a:r>
            <a:r>
              <a:rPr lang="en-US" altLang="zh-CN" sz="2800"/>
              <a:t>3</a:t>
            </a:r>
            <a:r>
              <a:rPr lang="zh-CN" altLang="en-US" sz="2800"/>
              <a:t>）串行口控制寄存器</a:t>
            </a:r>
            <a:r>
              <a:rPr lang="en-US" altLang="zh-CN" sz="2800"/>
              <a:t>SCON</a:t>
            </a:r>
            <a:r>
              <a:rPr lang="zh-CN" altLang="en-US" sz="2800"/>
              <a:t>（详见</a:t>
            </a:r>
            <a:r>
              <a:rPr lang="en-US" altLang="zh-CN" sz="2800"/>
              <a:t>5.2.2</a:t>
            </a:r>
            <a:r>
              <a:rPr lang="zh-CN" altLang="en-US" sz="2800"/>
              <a:t>章节）。</a:t>
            </a:r>
          </a:p>
          <a:p>
            <a:r>
              <a:rPr lang="zh-CN" altLang="en-US" sz="2800"/>
              <a:t>（</a:t>
            </a:r>
            <a:r>
              <a:rPr lang="en-US" altLang="zh-CN" sz="2800"/>
              <a:t>4</a:t>
            </a:r>
            <a:r>
              <a:rPr lang="zh-CN" altLang="en-US" sz="2800"/>
              <a:t>）串行通讯波特率倍增寄存器</a:t>
            </a:r>
            <a:r>
              <a:rPr lang="en-US" altLang="zh-CN" sz="2800"/>
              <a:t>PCON</a:t>
            </a:r>
            <a:r>
              <a:rPr lang="zh-CN" altLang="en-US" sz="2800"/>
              <a:t>（详见</a:t>
            </a:r>
            <a:r>
              <a:rPr lang="en-US" altLang="zh-CN" sz="2800"/>
              <a:t>5.2.2</a:t>
            </a:r>
            <a:r>
              <a:rPr lang="zh-CN" altLang="en-US" sz="2800"/>
              <a:t>章节）。</a:t>
            </a:r>
          </a:p>
          <a:p>
            <a:r>
              <a:rPr lang="en-US" altLang="zh-CN" sz="2800"/>
              <a:t>4)</a:t>
            </a:r>
            <a:r>
              <a:rPr lang="zh-CN" altLang="en-US" sz="2800"/>
              <a:t>中断相关的寄存器 </a:t>
            </a:r>
          </a:p>
          <a:p>
            <a:r>
              <a:rPr lang="zh-CN" altLang="en-US" sz="2800"/>
              <a:t>（</a:t>
            </a:r>
            <a:r>
              <a:rPr lang="en-US" altLang="zh-CN" sz="2800"/>
              <a:t>1</a:t>
            </a:r>
            <a:r>
              <a:rPr lang="zh-CN" altLang="en-US" sz="2800"/>
              <a:t>）中断允许控制寄存器</a:t>
            </a:r>
            <a:r>
              <a:rPr lang="en-US" altLang="zh-CN" sz="2800"/>
              <a:t>IE</a:t>
            </a:r>
            <a:r>
              <a:rPr lang="zh-CN" altLang="en-US" sz="2800"/>
              <a:t>（详见</a:t>
            </a:r>
            <a:r>
              <a:rPr lang="en-US" altLang="zh-CN" sz="2800"/>
              <a:t>4.4.4</a:t>
            </a:r>
            <a:r>
              <a:rPr lang="zh-CN" altLang="en-US" sz="2800"/>
              <a:t>章节）。</a:t>
            </a:r>
          </a:p>
          <a:p>
            <a:r>
              <a:rPr lang="zh-CN" altLang="en-US" sz="2800"/>
              <a:t>（</a:t>
            </a:r>
            <a:r>
              <a:rPr lang="en-US" altLang="zh-CN" sz="2800"/>
              <a:t>2</a:t>
            </a:r>
            <a:r>
              <a:rPr lang="zh-CN" altLang="en-US" sz="2800"/>
              <a:t>）中断优先级控制寄存器</a:t>
            </a:r>
            <a:r>
              <a:rPr lang="en-US" altLang="zh-CN" sz="2800"/>
              <a:t>IP</a:t>
            </a:r>
            <a:r>
              <a:rPr lang="zh-CN" altLang="en-US" sz="2800"/>
              <a:t>（详见</a:t>
            </a:r>
            <a:r>
              <a:rPr lang="en-US" altLang="zh-CN" sz="2800"/>
              <a:t>4.4.4</a:t>
            </a:r>
            <a:r>
              <a:rPr lang="zh-CN" altLang="en-US" sz="2800"/>
              <a:t>章节）。 </a:t>
            </a:r>
          </a:p>
        </p:txBody>
      </p:sp>
      <p:sp>
        <p:nvSpPr>
          <p:cNvPr id="51203" name="TextBox 8">
            <a:hlinkClick r:id="rId2" action="ppaction://hlinksldjump"/>
          </p:cNvPr>
          <p:cNvSpPr txBox="1">
            <a:spLocks noChangeArrowheads="1"/>
          </p:cNvSpPr>
          <p:nvPr/>
        </p:nvSpPr>
        <p:spPr bwMode="auto">
          <a:xfrm>
            <a:off x="4943475" y="188913"/>
            <a:ext cx="54752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2.1.2</a:t>
            </a:r>
            <a:r>
              <a:rPr lang="zh-CN" altLang="en-US" sz="2800" b="1">
                <a:latin typeface="Calibri" panose="020F0502020204030204" pitchFamily="34" charset="0"/>
              </a:rPr>
              <a:t>任务</a:t>
            </a:r>
            <a:r>
              <a:rPr lang="en-US" altLang="zh-CN" sz="2800" b="1">
                <a:latin typeface="Calibri" panose="020F0502020204030204" pitchFamily="34" charset="0"/>
              </a:rPr>
              <a:t>5-2</a:t>
            </a:r>
            <a:r>
              <a:rPr lang="zh-CN" altLang="en-US" sz="2800" b="1">
                <a:latin typeface="Calibri" panose="020F0502020204030204" pitchFamily="34" charset="0"/>
              </a:rPr>
              <a:t>：相关知识</a:t>
            </a:r>
          </a:p>
          <a:p>
            <a:pPr eaLnBrk="1" hangingPunct="1"/>
            <a:endParaRPr lang="zh-CN" altLang="en-US" b="1">
              <a:latin typeface="Calibri" panose="020F0502020204030204" pitchFamily="34" charset="0"/>
            </a:endParaRPr>
          </a:p>
        </p:txBody>
      </p:sp>
    </p:spTree>
    <p:extLst>
      <p:ext uri="{BB962C8B-B14F-4D97-AF65-F5344CB8AC3E}">
        <p14:creationId xmlns:p14="http://schemas.microsoft.com/office/powerpoint/2010/main" val="22796040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8">
            <a:hlinkClick r:id="rId2" action="ppaction://hlinksldjump"/>
          </p:cNvPr>
          <p:cNvSpPr txBox="1">
            <a:spLocks noChangeArrowheads="1"/>
          </p:cNvSpPr>
          <p:nvPr/>
        </p:nvSpPr>
        <p:spPr bwMode="auto">
          <a:xfrm>
            <a:off x="4994275" y="260350"/>
            <a:ext cx="5475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t>模块</a:t>
            </a:r>
            <a:r>
              <a:rPr lang="en-US" altLang="zh-CN" sz="2800" b="1" dirty="0"/>
              <a:t>2 </a:t>
            </a:r>
            <a:r>
              <a:rPr lang="en-US" altLang="zh-CN" sz="2800" b="1" dirty="0" smtClean="0"/>
              <a:t>80C51</a:t>
            </a:r>
            <a:r>
              <a:rPr lang="zh-CN" altLang="en-US" sz="2800" b="1" dirty="0"/>
              <a:t>单片机的结构</a:t>
            </a:r>
            <a:r>
              <a:rPr lang="zh-CN" altLang="en-US" sz="2800" dirty="0">
                <a:latin typeface="宋体" panose="02010600030101010101" pitchFamily="2" charset="-122"/>
              </a:rPr>
              <a:t> </a:t>
            </a:r>
          </a:p>
        </p:txBody>
      </p:sp>
      <p:sp>
        <p:nvSpPr>
          <p:cNvPr id="6147" name="Text Box 3"/>
          <p:cNvSpPr txBox="1">
            <a:spLocks noChangeArrowheads="1"/>
          </p:cNvSpPr>
          <p:nvPr/>
        </p:nvSpPr>
        <p:spPr bwMode="auto">
          <a:xfrm>
            <a:off x="1703389" y="1916114"/>
            <a:ext cx="8713787" cy="308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t>2.3 </a:t>
            </a:r>
            <a:r>
              <a:rPr lang="zh-CN" altLang="zh-CN" sz="2800" b="1" dirty="0"/>
              <a:t>拓展实训项目</a:t>
            </a:r>
          </a:p>
          <a:p>
            <a:r>
              <a:rPr lang="en-US" altLang="zh-CN" sz="2800" dirty="0"/>
              <a:t>2.3.1</a:t>
            </a:r>
            <a:r>
              <a:rPr lang="zh-CN" altLang="zh-CN" sz="2800" dirty="0"/>
              <a:t>项目</a:t>
            </a:r>
            <a:r>
              <a:rPr lang="en-US" altLang="zh-CN" sz="2800" dirty="0"/>
              <a:t>7</a:t>
            </a:r>
            <a:r>
              <a:rPr lang="zh-CN" altLang="zh-CN" sz="2800" dirty="0"/>
              <a:t>：用单片机的</a:t>
            </a:r>
            <a:r>
              <a:rPr lang="en-US" altLang="zh-CN" sz="2800" dirty="0"/>
              <a:t>P1.0</a:t>
            </a:r>
            <a:r>
              <a:rPr lang="zh-CN" altLang="zh-CN" sz="2800" dirty="0"/>
              <a:t>控制一个灯</a:t>
            </a:r>
            <a:r>
              <a:rPr lang="en-US" altLang="zh-CN" sz="2800" dirty="0"/>
              <a:t>LED0</a:t>
            </a:r>
            <a:r>
              <a:rPr lang="zh-CN" altLang="zh-CN" sz="2800" dirty="0"/>
              <a:t>闪烁</a:t>
            </a:r>
          </a:p>
          <a:p>
            <a:r>
              <a:rPr lang="en-US" altLang="zh-CN" sz="2800" dirty="0"/>
              <a:t>2.3.2</a:t>
            </a:r>
            <a:r>
              <a:rPr lang="zh-CN" altLang="zh-CN" sz="2800" dirty="0"/>
              <a:t>项目</a:t>
            </a:r>
            <a:r>
              <a:rPr lang="en-US" altLang="zh-CN" sz="2800" dirty="0"/>
              <a:t>8</a:t>
            </a:r>
            <a:r>
              <a:rPr lang="zh-CN" altLang="zh-CN" sz="2800" dirty="0"/>
              <a:t>：将</a:t>
            </a:r>
            <a:r>
              <a:rPr lang="en-US" altLang="zh-CN" sz="2800" dirty="0"/>
              <a:t>P0.0</a:t>
            </a:r>
            <a:r>
              <a:rPr lang="zh-CN" altLang="zh-CN" sz="2800" dirty="0"/>
              <a:t>引脚的状态分别送给</a:t>
            </a:r>
            <a:r>
              <a:rPr lang="en-US" altLang="zh-CN" sz="2800" dirty="0"/>
              <a:t>P1.0</a:t>
            </a:r>
            <a:r>
              <a:rPr lang="zh-CN" altLang="zh-CN" sz="2800" dirty="0"/>
              <a:t>、</a:t>
            </a:r>
            <a:r>
              <a:rPr lang="en-US" altLang="zh-CN" sz="2800" dirty="0"/>
              <a:t>P2.0</a:t>
            </a:r>
            <a:r>
              <a:rPr lang="zh-CN" altLang="zh-CN" sz="2800" dirty="0"/>
              <a:t>和</a:t>
            </a:r>
            <a:r>
              <a:rPr lang="en-US" altLang="zh-CN" sz="2800" dirty="0"/>
              <a:t>P3.0</a:t>
            </a:r>
            <a:r>
              <a:rPr lang="zh-CN" altLang="zh-CN" sz="2800" dirty="0"/>
              <a:t>口</a:t>
            </a:r>
          </a:p>
          <a:p>
            <a:r>
              <a:rPr lang="zh-CN" altLang="zh-CN" sz="2800" dirty="0"/>
              <a:t>模块小结</a:t>
            </a:r>
          </a:p>
          <a:p>
            <a:r>
              <a:rPr lang="zh-CN" altLang="zh-CN" sz="2800" dirty="0"/>
              <a:t>课后练习</a:t>
            </a:r>
          </a:p>
          <a:p>
            <a:endParaRPr lang="zh-CN" altLang="en-US" sz="2800" b="1" dirty="0">
              <a:latin typeface="Calibri" panose="020F0502020204030204" pitchFamily="34" charset="0"/>
            </a:endParaRPr>
          </a:p>
        </p:txBody>
      </p:sp>
    </p:spTree>
    <p:extLst>
      <p:ext uri="{BB962C8B-B14F-4D97-AF65-F5344CB8AC3E}">
        <p14:creationId xmlns:p14="http://schemas.microsoft.com/office/powerpoint/2010/main" val="18292363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checkerboard(across)">
                                      <p:cBhvr>
                                        <p:cTn id="11"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7"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1"/>
          <p:cNvSpPr>
            <a:spLocks noChangeArrowheads="1"/>
          </p:cNvSpPr>
          <p:nvPr/>
        </p:nvSpPr>
        <p:spPr bwMode="auto">
          <a:xfrm>
            <a:off x="6003926" y="188914"/>
            <a:ext cx="40306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t>2.1.2</a:t>
            </a:r>
            <a:r>
              <a:rPr lang="zh-CN" altLang="en-US" sz="2800" b="1"/>
              <a:t>任务</a:t>
            </a:r>
            <a:r>
              <a:rPr lang="en-US" altLang="zh-CN" sz="2800" b="1"/>
              <a:t>5-2</a:t>
            </a:r>
            <a:r>
              <a:rPr lang="zh-CN" altLang="en-US" sz="2800" b="1"/>
              <a:t>：相关知识</a:t>
            </a:r>
          </a:p>
        </p:txBody>
      </p:sp>
      <p:sp>
        <p:nvSpPr>
          <p:cNvPr id="52227" name="矩形 2"/>
          <p:cNvSpPr>
            <a:spLocks noChangeArrowheads="1"/>
          </p:cNvSpPr>
          <p:nvPr/>
        </p:nvSpPr>
        <p:spPr bwMode="auto">
          <a:xfrm>
            <a:off x="2092325" y="2420939"/>
            <a:ext cx="7869238"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5)</a:t>
            </a:r>
            <a:r>
              <a:rPr lang="zh-CN" altLang="en-US" sz="2800"/>
              <a:t>定时器</a:t>
            </a:r>
            <a:r>
              <a:rPr lang="en-US" altLang="zh-CN" sz="2800"/>
              <a:t>/</a:t>
            </a:r>
            <a:r>
              <a:rPr lang="zh-CN" altLang="en-US" sz="2800"/>
              <a:t>计数器相关的寄存器 </a:t>
            </a:r>
          </a:p>
          <a:p>
            <a:r>
              <a:rPr lang="zh-CN" altLang="en-US" sz="2800"/>
              <a:t>（</a:t>
            </a:r>
            <a:r>
              <a:rPr lang="en-US" altLang="zh-CN" sz="2800"/>
              <a:t>1</a:t>
            </a:r>
            <a:r>
              <a:rPr lang="zh-CN" altLang="en-US" sz="2800"/>
              <a:t>）定时</a:t>
            </a:r>
            <a:r>
              <a:rPr lang="en-US" altLang="zh-CN" sz="2800"/>
              <a:t>/</a:t>
            </a:r>
            <a:r>
              <a:rPr lang="zh-CN" altLang="en-US" sz="2800"/>
              <a:t>计数器</a:t>
            </a:r>
            <a:r>
              <a:rPr lang="en-US" altLang="zh-CN" sz="2800"/>
              <a:t>T0</a:t>
            </a:r>
            <a:r>
              <a:rPr lang="zh-CN" altLang="en-US" sz="2800"/>
              <a:t>的两个</a:t>
            </a:r>
            <a:r>
              <a:rPr lang="en-US" altLang="zh-CN" sz="2800"/>
              <a:t>8</a:t>
            </a:r>
            <a:r>
              <a:rPr lang="zh-CN" altLang="en-US" sz="2800"/>
              <a:t>位计数初值寄存器</a:t>
            </a:r>
            <a:r>
              <a:rPr lang="en-US" altLang="zh-CN" sz="2800"/>
              <a:t>TH0</a:t>
            </a:r>
            <a:r>
              <a:rPr lang="zh-CN" altLang="en-US" sz="2800"/>
              <a:t>、</a:t>
            </a:r>
            <a:r>
              <a:rPr lang="en-US" altLang="zh-CN" sz="2800"/>
              <a:t>TL0</a:t>
            </a:r>
            <a:r>
              <a:rPr lang="zh-CN" altLang="en-US" sz="2800"/>
              <a:t>（详见</a:t>
            </a:r>
            <a:r>
              <a:rPr lang="en-US" altLang="zh-CN" sz="2800"/>
              <a:t>4.3</a:t>
            </a:r>
            <a:r>
              <a:rPr lang="zh-CN" altLang="en-US" sz="2800"/>
              <a:t>章节）。</a:t>
            </a:r>
          </a:p>
          <a:p>
            <a:r>
              <a:rPr lang="zh-CN" altLang="en-US" sz="2800"/>
              <a:t>（</a:t>
            </a:r>
            <a:r>
              <a:rPr lang="en-US" altLang="zh-CN" sz="2800"/>
              <a:t>2</a:t>
            </a:r>
            <a:r>
              <a:rPr lang="zh-CN" altLang="en-US" sz="2800"/>
              <a:t>）定时</a:t>
            </a:r>
            <a:r>
              <a:rPr lang="en-US" altLang="zh-CN" sz="2800"/>
              <a:t>/</a:t>
            </a:r>
            <a:r>
              <a:rPr lang="zh-CN" altLang="en-US" sz="2800"/>
              <a:t>计数器</a:t>
            </a:r>
            <a:r>
              <a:rPr lang="en-US" altLang="zh-CN" sz="2800"/>
              <a:t>T1</a:t>
            </a:r>
            <a:r>
              <a:rPr lang="zh-CN" altLang="en-US" sz="2800"/>
              <a:t>的两个</a:t>
            </a:r>
            <a:r>
              <a:rPr lang="en-US" altLang="zh-CN" sz="2800"/>
              <a:t>8</a:t>
            </a:r>
            <a:r>
              <a:rPr lang="zh-CN" altLang="en-US" sz="2800"/>
              <a:t>位计数初值寄存器</a:t>
            </a:r>
            <a:r>
              <a:rPr lang="en-US" altLang="zh-CN" sz="2800"/>
              <a:t>TH1</a:t>
            </a:r>
            <a:r>
              <a:rPr lang="zh-CN" altLang="en-US" sz="2800"/>
              <a:t>、</a:t>
            </a:r>
            <a:r>
              <a:rPr lang="en-US" altLang="zh-CN" sz="2800"/>
              <a:t>TL1</a:t>
            </a:r>
            <a:r>
              <a:rPr lang="zh-CN" altLang="en-US" sz="2800"/>
              <a:t>（详见</a:t>
            </a:r>
            <a:r>
              <a:rPr lang="en-US" altLang="zh-CN" sz="2800"/>
              <a:t>4.3</a:t>
            </a:r>
            <a:r>
              <a:rPr lang="zh-CN" altLang="en-US" sz="2800"/>
              <a:t>章节）。</a:t>
            </a:r>
          </a:p>
          <a:p>
            <a:r>
              <a:rPr lang="zh-CN" altLang="en-US" sz="2800"/>
              <a:t>（</a:t>
            </a:r>
            <a:r>
              <a:rPr lang="en-US" altLang="zh-CN" sz="2800"/>
              <a:t>3</a:t>
            </a:r>
            <a:r>
              <a:rPr lang="zh-CN" altLang="en-US" sz="2800"/>
              <a:t>）定时</a:t>
            </a:r>
            <a:r>
              <a:rPr lang="en-US" altLang="zh-CN" sz="2800"/>
              <a:t>/</a:t>
            </a:r>
            <a:r>
              <a:rPr lang="zh-CN" altLang="en-US" sz="2800"/>
              <a:t>计数器的工作方式寄存器</a:t>
            </a:r>
            <a:r>
              <a:rPr lang="en-US" altLang="zh-CN" sz="2800"/>
              <a:t>TMOD</a:t>
            </a:r>
            <a:r>
              <a:rPr lang="zh-CN" altLang="en-US" sz="2800"/>
              <a:t>（详见</a:t>
            </a:r>
            <a:r>
              <a:rPr lang="en-US" altLang="zh-CN" sz="2800"/>
              <a:t>4.2.1</a:t>
            </a:r>
            <a:r>
              <a:rPr lang="zh-CN" altLang="en-US" sz="2800"/>
              <a:t>章节）。</a:t>
            </a:r>
          </a:p>
          <a:p>
            <a:r>
              <a:rPr lang="zh-CN" altLang="en-US" sz="2800"/>
              <a:t>（</a:t>
            </a:r>
            <a:r>
              <a:rPr lang="en-US" altLang="zh-CN" sz="2800"/>
              <a:t>4</a:t>
            </a:r>
            <a:r>
              <a:rPr lang="zh-CN" altLang="en-US" sz="2800"/>
              <a:t>）定时</a:t>
            </a:r>
            <a:r>
              <a:rPr lang="en-US" altLang="zh-CN" sz="2800"/>
              <a:t>/</a:t>
            </a:r>
            <a:r>
              <a:rPr lang="zh-CN" altLang="en-US" sz="2800"/>
              <a:t>计数器的控制寄存器</a:t>
            </a:r>
            <a:r>
              <a:rPr lang="en-US" altLang="zh-CN" sz="2800"/>
              <a:t>TCON</a:t>
            </a:r>
            <a:r>
              <a:rPr lang="zh-CN" altLang="en-US" sz="2800"/>
              <a:t>（详见</a:t>
            </a:r>
            <a:r>
              <a:rPr lang="en-US" altLang="zh-CN" sz="2800"/>
              <a:t>4.2.2</a:t>
            </a:r>
            <a:r>
              <a:rPr lang="zh-CN" altLang="en-US" sz="2800"/>
              <a:t>章节）。 </a:t>
            </a:r>
          </a:p>
        </p:txBody>
      </p:sp>
    </p:spTree>
    <p:extLst>
      <p:ext uri="{BB962C8B-B14F-4D97-AF65-F5344CB8AC3E}">
        <p14:creationId xmlns:p14="http://schemas.microsoft.com/office/powerpoint/2010/main" val="10797923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8">
            <a:hlinkClick r:id="rId2" action="ppaction://hlinksldjump"/>
          </p:cNvPr>
          <p:cNvSpPr txBox="1">
            <a:spLocks noChangeArrowheads="1"/>
          </p:cNvSpPr>
          <p:nvPr/>
        </p:nvSpPr>
        <p:spPr bwMode="auto">
          <a:xfrm>
            <a:off x="4940300" y="188914"/>
            <a:ext cx="54752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 </a:t>
            </a:r>
            <a:r>
              <a:rPr lang="zh-CN" altLang="en-US" sz="2800" b="1">
                <a:latin typeface="Calibri" panose="020F0502020204030204" pitchFamily="34" charset="0"/>
              </a:rPr>
              <a:t>项目</a:t>
            </a:r>
            <a:r>
              <a:rPr lang="en-US" altLang="zh-CN" sz="2800" b="1">
                <a:latin typeface="Calibri" panose="020F0502020204030204" pitchFamily="34" charset="0"/>
              </a:rPr>
              <a:t>6</a:t>
            </a:r>
            <a:r>
              <a:rPr lang="zh-CN" altLang="en-US" sz="2800" b="1">
                <a:latin typeface="Calibri" panose="020F0502020204030204" pitchFamily="34" charset="0"/>
              </a:rPr>
              <a:t>：认识单片机端口应用</a:t>
            </a:r>
          </a:p>
          <a:p>
            <a:pPr eaLnBrk="1" hangingPunct="1"/>
            <a:endParaRPr lang="zh-CN" altLang="en-US" sz="2800" b="1">
              <a:latin typeface="Calibri" panose="020F0502020204030204" pitchFamily="34" charset="0"/>
            </a:endParaRPr>
          </a:p>
        </p:txBody>
      </p:sp>
      <p:sp>
        <p:nvSpPr>
          <p:cNvPr id="53251" name="Text Box 3"/>
          <p:cNvSpPr txBox="1">
            <a:spLocks noChangeArrowheads="1"/>
          </p:cNvSpPr>
          <p:nvPr/>
        </p:nvSpPr>
        <p:spPr bwMode="auto">
          <a:xfrm>
            <a:off x="1825626" y="1989138"/>
            <a:ext cx="8589963"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 </a:t>
            </a:r>
            <a:r>
              <a:rPr lang="zh-CN" altLang="en-US" sz="2800" b="1">
                <a:latin typeface="Calibri" panose="020F0502020204030204" pitchFamily="34" charset="0"/>
              </a:rPr>
              <a:t>项目</a:t>
            </a:r>
            <a:r>
              <a:rPr lang="en-US" altLang="zh-CN" sz="2800" b="1">
                <a:latin typeface="Calibri" panose="020F0502020204030204" pitchFamily="34" charset="0"/>
              </a:rPr>
              <a:t>6</a:t>
            </a:r>
            <a:r>
              <a:rPr lang="zh-CN" altLang="en-US" sz="2800" b="1">
                <a:latin typeface="Calibri" panose="020F0502020204030204" pitchFamily="34" charset="0"/>
              </a:rPr>
              <a:t>：认识单片机端口应用</a:t>
            </a:r>
          </a:p>
          <a:p>
            <a:r>
              <a:rPr lang="zh-CN" altLang="en-US" sz="2800" b="1">
                <a:solidFill>
                  <a:srgbClr val="FF0000"/>
                </a:solidFill>
              </a:rPr>
              <a:t>学习目的：</a:t>
            </a:r>
            <a:endParaRPr lang="zh-CN" altLang="en-US" sz="2800">
              <a:solidFill>
                <a:srgbClr val="FF0000"/>
              </a:solidFill>
            </a:endParaRPr>
          </a:p>
          <a:p>
            <a:r>
              <a:rPr lang="zh-CN" altLang="en-US" sz="2800"/>
              <a:t>（</a:t>
            </a:r>
            <a:r>
              <a:rPr lang="en-US" altLang="zh-CN" sz="2800"/>
              <a:t>1</a:t>
            </a:r>
            <a:r>
              <a:rPr lang="zh-CN" altLang="en-US" sz="2800"/>
              <a:t>）了解</a:t>
            </a:r>
            <a:r>
              <a:rPr lang="en-US" altLang="zh-CN" sz="2800"/>
              <a:t>80C51</a:t>
            </a:r>
            <a:r>
              <a:rPr lang="zh-CN" altLang="en-US" sz="2800"/>
              <a:t>的并行输入</a:t>
            </a:r>
            <a:r>
              <a:rPr lang="en-US" altLang="zh-CN" sz="2800"/>
              <a:t>/</a:t>
            </a:r>
            <a:r>
              <a:rPr lang="zh-CN" altLang="en-US" sz="2800"/>
              <a:t>输出端口结构；</a:t>
            </a:r>
          </a:p>
          <a:p>
            <a:r>
              <a:rPr lang="zh-CN" altLang="en-US" sz="2800"/>
              <a:t>（</a:t>
            </a:r>
            <a:r>
              <a:rPr lang="en-US" altLang="zh-CN" sz="2800"/>
              <a:t>2</a:t>
            </a:r>
            <a:r>
              <a:rPr lang="zh-CN" altLang="en-US" sz="2800"/>
              <a:t>）掌握</a:t>
            </a:r>
            <a:r>
              <a:rPr lang="en-US" altLang="zh-CN" sz="2800"/>
              <a:t>80C51</a:t>
            </a:r>
            <a:r>
              <a:rPr lang="zh-CN" altLang="en-US" sz="2800"/>
              <a:t>的端口</a:t>
            </a:r>
            <a:r>
              <a:rPr lang="en-US" altLang="zh-CN" sz="2800"/>
              <a:t>P</a:t>
            </a:r>
            <a:r>
              <a:rPr lang="zh-CN" altLang="en-US" sz="2800"/>
              <a:t>口带负载能力；</a:t>
            </a:r>
          </a:p>
          <a:p>
            <a:r>
              <a:rPr lang="zh-CN" altLang="en-US" sz="2800"/>
              <a:t>（</a:t>
            </a:r>
            <a:r>
              <a:rPr lang="en-US" altLang="zh-CN" sz="2800"/>
              <a:t>3</a:t>
            </a:r>
            <a:r>
              <a:rPr lang="zh-CN" altLang="en-US" sz="2800"/>
              <a:t>）掌握</a:t>
            </a:r>
            <a:r>
              <a:rPr lang="en-US" altLang="zh-CN" sz="2800"/>
              <a:t>80C51</a:t>
            </a:r>
            <a:r>
              <a:rPr lang="zh-CN" altLang="en-US" sz="2800"/>
              <a:t>时钟电路与复位电路；</a:t>
            </a:r>
          </a:p>
          <a:p>
            <a:r>
              <a:rPr lang="zh-CN" altLang="en-US" sz="2800"/>
              <a:t>（</a:t>
            </a:r>
            <a:r>
              <a:rPr lang="en-US" altLang="zh-CN" sz="2800"/>
              <a:t>4</a:t>
            </a:r>
            <a:r>
              <a:rPr lang="zh-CN" altLang="en-US" sz="2800"/>
              <a:t>）掌握</a:t>
            </a:r>
            <a:r>
              <a:rPr lang="en-US" altLang="zh-CN" sz="2800"/>
              <a:t>80C51</a:t>
            </a:r>
            <a:r>
              <a:rPr lang="zh-CN" altLang="en-US" sz="2800"/>
              <a:t>单片机复位后的状态。 </a:t>
            </a:r>
            <a:endParaRPr lang="zh-CN" altLang="en-US" sz="2800" b="1"/>
          </a:p>
          <a:p>
            <a:r>
              <a:rPr lang="zh-CN" altLang="en-US" sz="2800" b="1">
                <a:solidFill>
                  <a:srgbClr val="FF0000"/>
                </a:solidFill>
              </a:rPr>
              <a:t>学习重点和难点：</a:t>
            </a:r>
            <a:endParaRPr lang="zh-CN" altLang="en-US" sz="2800">
              <a:solidFill>
                <a:srgbClr val="FF0000"/>
              </a:solidFill>
            </a:endParaRPr>
          </a:p>
          <a:p>
            <a:r>
              <a:rPr lang="zh-CN" altLang="en-US" sz="2800"/>
              <a:t>（</a:t>
            </a:r>
            <a:r>
              <a:rPr lang="en-US" altLang="zh-CN" sz="2800"/>
              <a:t>1</a:t>
            </a:r>
            <a:r>
              <a:rPr lang="zh-CN" altLang="en-US" sz="2800"/>
              <a:t>）</a:t>
            </a:r>
            <a:r>
              <a:rPr lang="en-US" altLang="zh-CN" sz="2800"/>
              <a:t>80C51</a:t>
            </a:r>
            <a:r>
              <a:rPr lang="zh-CN" altLang="en-US" sz="2800"/>
              <a:t>的并行输入</a:t>
            </a:r>
            <a:r>
              <a:rPr lang="en-US" altLang="zh-CN" sz="2800"/>
              <a:t>/</a:t>
            </a:r>
            <a:r>
              <a:rPr lang="zh-CN" altLang="en-US" sz="2800"/>
              <a:t>输出端口结构；</a:t>
            </a:r>
          </a:p>
          <a:p>
            <a:r>
              <a:rPr lang="zh-CN" altLang="en-US" sz="2800"/>
              <a:t>（</a:t>
            </a:r>
            <a:r>
              <a:rPr lang="en-US" altLang="zh-CN" sz="2800"/>
              <a:t>2</a:t>
            </a:r>
            <a:r>
              <a:rPr lang="zh-CN" altLang="en-US" sz="2800"/>
              <a:t>）</a:t>
            </a:r>
            <a:r>
              <a:rPr lang="en-US" altLang="zh-CN" sz="2800"/>
              <a:t>80C51</a:t>
            </a:r>
            <a:r>
              <a:rPr lang="zh-CN" altLang="en-US" sz="2800"/>
              <a:t>时钟电路与复位电路；</a:t>
            </a:r>
          </a:p>
          <a:p>
            <a:r>
              <a:rPr lang="zh-CN" altLang="en-US" sz="2800"/>
              <a:t>（</a:t>
            </a:r>
            <a:r>
              <a:rPr lang="en-US" altLang="zh-CN" sz="2800"/>
              <a:t>3</a:t>
            </a:r>
            <a:r>
              <a:rPr lang="zh-CN" altLang="en-US" sz="2800"/>
              <a:t>）</a:t>
            </a:r>
            <a:r>
              <a:rPr lang="en-US" altLang="zh-CN" sz="2800"/>
              <a:t>80C51</a:t>
            </a:r>
            <a:r>
              <a:rPr lang="zh-CN" altLang="en-US" sz="2800"/>
              <a:t>单片机复位后的状态。</a:t>
            </a:r>
            <a:endParaRPr lang="zh-CN" altLang="en-US" sz="2800" b="1"/>
          </a:p>
        </p:txBody>
      </p:sp>
    </p:spTree>
    <p:extLst>
      <p:ext uri="{BB962C8B-B14F-4D97-AF65-F5344CB8AC3E}">
        <p14:creationId xmlns:p14="http://schemas.microsoft.com/office/powerpoint/2010/main" val="32166510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1"/>
          <p:cNvSpPr>
            <a:spLocks noChangeArrowheads="1"/>
          </p:cNvSpPr>
          <p:nvPr/>
        </p:nvSpPr>
        <p:spPr bwMode="auto">
          <a:xfrm>
            <a:off x="1992314" y="2636839"/>
            <a:ext cx="820737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2.2.1 </a:t>
            </a:r>
            <a:r>
              <a:rPr lang="zh-CN" altLang="en-US" sz="2800" b="1"/>
              <a:t>任务</a:t>
            </a:r>
            <a:r>
              <a:rPr lang="en-US" altLang="zh-CN" sz="2800" b="1"/>
              <a:t>6-1</a:t>
            </a:r>
            <a:r>
              <a:rPr lang="zh-CN" altLang="en-US" sz="2800" b="1"/>
              <a:t>：用单片机</a:t>
            </a:r>
            <a:r>
              <a:rPr lang="en-US" altLang="zh-CN" sz="2800" b="1"/>
              <a:t>P3.5</a:t>
            </a:r>
            <a:r>
              <a:rPr lang="zh-CN" altLang="en-US" sz="2800" b="1"/>
              <a:t>控制</a:t>
            </a:r>
            <a:r>
              <a:rPr lang="en-US" altLang="zh-CN" sz="2800" b="1"/>
              <a:t>LED5</a:t>
            </a:r>
            <a:r>
              <a:rPr lang="zh-CN" altLang="en-US" sz="2800" b="1"/>
              <a:t>灯亮</a:t>
            </a:r>
          </a:p>
          <a:p>
            <a:r>
              <a:rPr lang="en-US" altLang="zh-CN" sz="2800" b="1"/>
              <a:t>1.</a:t>
            </a:r>
            <a:r>
              <a:rPr lang="zh-CN" altLang="en-US" sz="2800" b="1"/>
              <a:t>任务要求</a:t>
            </a:r>
            <a:endParaRPr lang="zh-CN" altLang="en-US" sz="2800"/>
          </a:p>
          <a:p>
            <a:r>
              <a:rPr lang="en-US" altLang="zh-CN" sz="2800"/>
              <a:t>  (1)  </a:t>
            </a:r>
            <a:r>
              <a:rPr lang="zh-CN" altLang="en-US" sz="2800"/>
              <a:t>了解单片机</a:t>
            </a:r>
            <a:r>
              <a:rPr lang="en-US" altLang="zh-CN" sz="2800"/>
              <a:t>C</a:t>
            </a:r>
            <a:r>
              <a:rPr lang="zh-CN" altLang="en-US" sz="2800"/>
              <a:t>语言程序设计结构；</a:t>
            </a:r>
          </a:p>
          <a:p>
            <a:r>
              <a:rPr lang="zh-CN" altLang="en-US" sz="2800"/>
              <a:t>（</a:t>
            </a:r>
            <a:r>
              <a:rPr lang="en-US" altLang="zh-CN" sz="2800"/>
              <a:t>2</a:t>
            </a:r>
            <a:r>
              <a:rPr lang="zh-CN" altLang="en-US" sz="2800"/>
              <a:t>）了解单片机</a:t>
            </a:r>
            <a:r>
              <a:rPr lang="en-US" altLang="zh-CN" sz="2800"/>
              <a:t>P3</a:t>
            </a:r>
            <a:r>
              <a:rPr lang="zh-CN" altLang="en-US" sz="2800"/>
              <a:t>口的应用；</a:t>
            </a:r>
          </a:p>
          <a:p>
            <a:r>
              <a:rPr lang="zh-CN" altLang="en-US" sz="2800"/>
              <a:t>（</a:t>
            </a:r>
            <a:r>
              <a:rPr lang="en-US" altLang="zh-CN" sz="2800"/>
              <a:t>3</a:t>
            </a:r>
            <a:r>
              <a:rPr lang="zh-CN" altLang="en-US" sz="2800"/>
              <a:t>）掌握</a:t>
            </a:r>
            <a:r>
              <a:rPr lang="en-US" altLang="zh-CN" sz="2800"/>
              <a:t>KeilC51</a:t>
            </a:r>
            <a:r>
              <a:rPr lang="zh-CN" altLang="en-US" sz="2800"/>
              <a:t>如何调试程序；</a:t>
            </a:r>
          </a:p>
          <a:p>
            <a:r>
              <a:rPr lang="zh-CN" altLang="en-US" sz="2800"/>
              <a:t>（</a:t>
            </a:r>
            <a:r>
              <a:rPr lang="en-US" altLang="zh-CN" sz="2800"/>
              <a:t>4</a:t>
            </a:r>
            <a:r>
              <a:rPr lang="zh-CN" altLang="en-US" sz="2800"/>
              <a:t>）掌握</a:t>
            </a:r>
            <a:r>
              <a:rPr lang="en-US" altLang="zh-CN" sz="2800"/>
              <a:t>Proteus</a:t>
            </a:r>
            <a:r>
              <a:rPr lang="zh-CN" altLang="en-US" sz="2800"/>
              <a:t>的使用。</a:t>
            </a:r>
          </a:p>
        </p:txBody>
      </p:sp>
      <p:sp>
        <p:nvSpPr>
          <p:cNvPr id="54275" name="矩形 2"/>
          <p:cNvSpPr>
            <a:spLocks noChangeArrowheads="1"/>
          </p:cNvSpPr>
          <p:nvPr/>
        </p:nvSpPr>
        <p:spPr bwMode="auto">
          <a:xfrm>
            <a:off x="5087938" y="115889"/>
            <a:ext cx="4572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2.2.1 </a:t>
            </a:r>
            <a:r>
              <a:rPr lang="zh-CN" altLang="en-US" sz="2800" b="1"/>
              <a:t>任务</a:t>
            </a:r>
            <a:r>
              <a:rPr lang="en-US" altLang="zh-CN" sz="2800" b="1"/>
              <a:t>6-1</a:t>
            </a:r>
            <a:r>
              <a:rPr lang="zh-CN" altLang="en-US" sz="2800" b="1"/>
              <a:t>：用单片机</a:t>
            </a:r>
            <a:r>
              <a:rPr lang="en-US" altLang="zh-CN" sz="2800" b="1"/>
              <a:t>P3.5</a:t>
            </a:r>
            <a:r>
              <a:rPr lang="zh-CN" altLang="en-US" sz="2800" b="1"/>
              <a:t>控制</a:t>
            </a:r>
            <a:r>
              <a:rPr lang="en-US" altLang="zh-CN" sz="2800" b="1"/>
              <a:t>LED5</a:t>
            </a:r>
            <a:r>
              <a:rPr lang="zh-CN" altLang="en-US" sz="2800" b="1"/>
              <a:t>灯亮</a:t>
            </a:r>
          </a:p>
        </p:txBody>
      </p:sp>
    </p:spTree>
    <p:extLst>
      <p:ext uri="{BB962C8B-B14F-4D97-AF65-F5344CB8AC3E}">
        <p14:creationId xmlns:p14="http://schemas.microsoft.com/office/powerpoint/2010/main" val="12911195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3"/>
          <p:cNvSpPr txBox="1">
            <a:spLocks noChangeArrowheads="1"/>
          </p:cNvSpPr>
          <p:nvPr/>
        </p:nvSpPr>
        <p:spPr bwMode="auto">
          <a:xfrm>
            <a:off x="1851026" y="2349500"/>
            <a:ext cx="8367713"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任务描述</a:t>
            </a:r>
          </a:p>
          <a:p>
            <a:r>
              <a:rPr lang="zh-CN" altLang="en-US" sz="2800" b="1"/>
              <a:t>       </a:t>
            </a:r>
            <a:r>
              <a:rPr lang="zh-CN" altLang="en-US" sz="2800"/>
              <a:t>设计用单片机</a:t>
            </a:r>
            <a:r>
              <a:rPr lang="en-US" altLang="zh-CN" sz="2800"/>
              <a:t>P3</a:t>
            </a:r>
            <a:r>
              <a:rPr lang="zh-CN" altLang="en-US" sz="2800"/>
              <a:t>口来点亮一只发光二极管。</a:t>
            </a:r>
            <a:r>
              <a:rPr lang="en-US" altLang="zh-CN" sz="2800"/>
              <a:t>P3.5</a:t>
            </a:r>
            <a:r>
              <a:rPr lang="zh-CN" altLang="en-US" sz="2800"/>
              <a:t>输出低电平时，使发光二极管</a:t>
            </a:r>
            <a:r>
              <a:rPr lang="en-US" altLang="zh-CN" sz="2800"/>
              <a:t>LED5</a:t>
            </a:r>
            <a:r>
              <a:rPr lang="zh-CN" altLang="en-US" sz="2800"/>
              <a:t>正向偏置，就会点亮</a:t>
            </a:r>
            <a:r>
              <a:rPr lang="en-US" altLang="zh-CN" sz="2800"/>
              <a:t>LED5</a:t>
            </a:r>
            <a:r>
              <a:rPr lang="zh-CN" altLang="en-US" sz="2800"/>
              <a:t>灯，电路图如图</a:t>
            </a:r>
            <a:r>
              <a:rPr lang="en-US" altLang="zh-CN" sz="2800"/>
              <a:t>2-8</a:t>
            </a:r>
            <a:r>
              <a:rPr lang="zh-CN" altLang="en-US" sz="2800"/>
              <a:t>所示。</a:t>
            </a:r>
            <a:endParaRPr lang="zh-CN" altLang="en-US" sz="2800" b="1"/>
          </a:p>
          <a:p>
            <a:endParaRPr lang="en-US" altLang="zh-CN"/>
          </a:p>
          <a:p>
            <a:r>
              <a:rPr lang="en-US" altLang="zh-CN"/>
              <a:t>     </a:t>
            </a:r>
            <a:endParaRPr lang="zh-CN" altLang="en-US"/>
          </a:p>
        </p:txBody>
      </p:sp>
      <p:sp>
        <p:nvSpPr>
          <p:cNvPr id="55299" name="矩形 3"/>
          <p:cNvSpPr>
            <a:spLocks noChangeArrowheads="1"/>
          </p:cNvSpPr>
          <p:nvPr/>
        </p:nvSpPr>
        <p:spPr bwMode="auto">
          <a:xfrm>
            <a:off x="5159375" y="101600"/>
            <a:ext cx="457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2.2.1 </a:t>
            </a:r>
            <a:r>
              <a:rPr lang="zh-CN" altLang="en-US" sz="2800" b="1"/>
              <a:t>任务</a:t>
            </a:r>
            <a:r>
              <a:rPr lang="en-US" altLang="zh-CN" sz="2800" b="1"/>
              <a:t>6-1</a:t>
            </a:r>
            <a:r>
              <a:rPr lang="zh-CN" altLang="en-US" sz="2800" b="1"/>
              <a:t>：用单片机</a:t>
            </a:r>
            <a:r>
              <a:rPr lang="en-US" altLang="zh-CN" sz="2800" b="1"/>
              <a:t>P3.5</a:t>
            </a:r>
            <a:r>
              <a:rPr lang="zh-CN" altLang="en-US" sz="2800" b="1"/>
              <a:t>控制</a:t>
            </a:r>
            <a:r>
              <a:rPr lang="en-US" altLang="zh-CN" sz="2800" b="1"/>
              <a:t>LED5</a:t>
            </a:r>
            <a:r>
              <a:rPr lang="zh-CN" altLang="en-US" sz="2800" b="1"/>
              <a:t>灯亮</a:t>
            </a:r>
          </a:p>
        </p:txBody>
      </p:sp>
    </p:spTree>
    <p:extLst>
      <p:ext uri="{BB962C8B-B14F-4D97-AF65-F5344CB8AC3E}">
        <p14:creationId xmlns:p14="http://schemas.microsoft.com/office/powerpoint/2010/main" val="11349590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矩形 1"/>
          <p:cNvSpPr>
            <a:spLocks noChangeArrowheads="1"/>
          </p:cNvSpPr>
          <p:nvPr/>
        </p:nvSpPr>
        <p:spPr bwMode="auto">
          <a:xfrm>
            <a:off x="5057775" y="112714"/>
            <a:ext cx="4572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2.2.1 </a:t>
            </a:r>
            <a:r>
              <a:rPr lang="zh-CN" altLang="en-US" sz="2800" b="1"/>
              <a:t>任务</a:t>
            </a:r>
            <a:r>
              <a:rPr lang="en-US" altLang="zh-CN" sz="2800" b="1"/>
              <a:t>6-1</a:t>
            </a:r>
            <a:r>
              <a:rPr lang="zh-CN" altLang="en-US" sz="2800" b="1"/>
              <a:t>：用单片机</a:t>
            </a:r>
            <a:r>
              <a:rPr lang="en-US" altLang="zh-CN" sz="2800" b="1"/>
              <a:t>P3.5</a:t>
            </a:r>
            <a:r>
              <a:rPr lang="zh-CN" altLang="en-US" sz="2800" b="1"/>
              <a:t>控制</a:t>
            </a:r>
            <a:r>
              <a:rPr lang="en-US" altLang="zh-CN" sz="2800" b="1"/>
              <a:t>LED5</a:t>
            </a:r>
            <a:r>
              <a:rPr lang="zh-CN" altLang="en-US" sz="2800" b="1"/>
              <a:t>灯亮</a:t>
            </a:r>
          </a:p>
        </p:txBody>
      </p:sp>
      <p:sp>
        <p:nvSpPr>
          <p:cNvPr id="56323" name="Text Box 5"/>
          <p:cNvSpPr txBox="1">
            <a:spLocks noChangeArrowheads="1"/>
          </p:cNvSpPr>
          <p:nvPr/>
        </p:nvSpPr>
        <p:spPr bwMode="auto">
          <a:xfrm>
            <a:off x="1847850" y="6137276"/>
            <a:ext cx="7729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2-8</a:t>
            </a:r>
            <a:r>
              <a:rPr lang="zh-CN" altLang="en-US" sz="2800"/>
              <a:t>单片机</a:t>
            </a:r>
            <a:r>
              <a:rPr lang="en-US" altLang="zh-CN" sz="2800"/>
              <a:t>P3.5</a:t>
            </a:r>
            <a:r>
              <a:rPr lang="zh-CN" altLang="en-US" sz="2800"/>
              <a:t>引脚控制</a:t>
            </a:r>
            <a:r>
              <a:rPr lang="en-US" altLang="zh-CN" sz="2800"/>
              <a:t>LED5</a:t>
            </a:r>
            <a:r>
              <a:rPr lang="zh-CN" altLang="en-US" sz="2800"/>
              <a:t>灯亮仿真效果图</a:t>
            </a:r>
          </a:p>
        </p:txBody>
      </p:sp>
      <p:pic>
        <p:nvPicPr>
          <p:cNvPr id="56324"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40013" y="2060576"/>
            <a:ext cx="6989762"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61567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1"/>
          <p:cNvSpPr>
            <a:spLocks noChangeArrowheads="1"/>
          </p:cNvSpPr>
          <p:nvPr/>
        </p:nvSpPr>
        <p:spPr bwMode="auto">
          <a:xfrm>
            <a:off x="5087938" y="125414"/>
            <a:ext cx="4572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2.2.1 </a:t>
            </a:r>
            <a:r>
              <a:rPr lang="zh-CN" altLang="en-US" sz="2800" b="1"/>
              <a:t>任务</a:t>
            </a:r>
            <a:r>
              <a:rPr lang="en-US" altLang="zh-CN" sz="2800" b="1"/>
              <a:t>6-1</a:t>
            </a:r>
            <a:r>
              <a:rPr lang="zh-CN" altLang="en-US" sz="2800" b="1"/>
              <a:t>：用单片机</a:t>
            </a:r>
            <a:r>
              <a:rPr lang="en-US" altLang="zh-CN" sz="2800" b="1"/>
              <a:t>P3.5</a:t>
            </a:r>
            <a:r>
              <a:rPr lang="zh-CN" altLang="en-US" sz="2800" b="1"/>
              <a:t>控制</a:t>
            </a:r>
            <a:r>
              <a:rPr lang="en-US" altLang="zh-CN" sz="2800" b="1"/>
              <a:t>LED5</a:t>
            </a:r>
            <a:r>
              <a:rPr lang="zh-CN" altLang="en-US" sz="2800" b="1"/>
              <a:t>灯亮</a:t>
            </a:r>
          </a:p>
        </p:txBody>
      </p:sp>
      <p:sp>
        <p:nvSpPr>
          <p:cNvPr id="57347" name="矩形 2"/>
          <p:cNvSpPr>
            <a:spLocks noChangeArrowheads="1"/>
          </p:cNvSpPr>
          <p:nvPr/>
        </p:nvSpPr>
        <p:spPr bwMode="auto">
          <a:xfrm>
            <a:off x="1952625" y="2205038"/>
            <a:ext cx="8351838" cy="44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任务实现</a:t>
            </a:r>
            <a:endParaRPr lang="zh-CN" altLang="en-US" sz="2800"/>
          </a:p>
          <a:p>
            <a:r>
              <a:rPr lang="zh-CN" altLang="en-US" sz="2800"/>
              <a:t>    （</a:t>
            </a:r>
            <a:r>
              <a:rPr lang="en-US" altLang="zh-CN" sz="2800"/>
              <a:t>1</a:t>
            </a:r>
            <a:r>
              <a:rPr lang="zh-CN" altLang="en-US" sz="2800"/>
              <a:t>）程序设计</a:t>
            </a:r>
          </a:p>
          <a:p>
            <a:r>
              <a:rPr lang="zh-CN" altLang="en-US" sz="2800"/>
              <a:t>       先建立文件夹“</a:t>
            </a:r>
            <a:r>
              <a:rPr lang="en-US" altLang="zh-CN" sz="2800"/>
              <a:t>XM6-1”,</a:t>
            </a:r>
            <a:r>
              <a:rPr lang="zh-CN" altLang="en-US" sz="2800"/>
              <a:t>然后建立“</a:t>
            </a:r>
            <a:r>
              <a:rPr lang="en-US" altLang="zh-CN" sz="2800"/>
              <a:t>XM6-1”</a:t>
            </a:r>
            <a:r>
              <a:rPr lang="zh-CN" altLang="en-US" sz="2800"/>
              <a:t>工程项目，最后建立源程序文件“</a:t>
            </a:r>
            <a:r>
              <a:rPr lang="en-US" altLang="zh-CN" sz="2800"/>
              <a:t>XM6-1.c”</a:t>
            </a:r>
            <a:r>
              <a:rPr lang="zh-CN" altLang="en-US" sz="2800"/>
              <a:t>，输入如下源程序：</a:t>
            </a:r>
          </a:p>
          <a:p>
            <a:r>
              <a:rPr lang="zh-CN" altLang="en-US" sz="2400"/>
              <a:t>方法一：</a:t>
            </a:r>
          </a:p>
          <a:p>
            <a:r>
              <a:rPr lang="en-US" altLang="zh-CN" sz="2400"/>
              <a:t>#include&lt;reg51.h&gt;  //</a:t>
            </a:r>
            <a:r>
              <a:rPr lang="zh-CN" altLang="en-US" sz="2400"/>
              <a:t>包含</a:t>
            </a:r>
            <a:r>
              <a:rPr lang="en-US" altLang="zh-CN" sz="2400"/>
              <a:t>51</a:t>
            </a:r>
            <a:r>
              <a:rPr lang="zh-CN" altLang="en-US" sz="2400"/>
              <a:t>单片机寄存器定义的头文件</a:t>
            </a:r>
          </a:p>
          <a:p>
            <a:r>
              <a:rPr lang="en-US" altLang="zh-CN" sz="2400"/>
              <a:t>void main(void)</a:t>
            </a:r>
          </a:p>
          <a:p>
            <a:r>
              <a:rPr lang="en-US" altLang="zh-CN" sz="2400"/>
              <a:t>  {</a:t>
            </a:r>
          </a:p>
          <a:p>
            <a:r>
              <a:rPr lang="en-US" altLang="zh-CN" sz="2400"/>
              <a:t>    P3=0xdf; //P3=1101 1111B</a:t>
            </a:r>
            <a:r>
              <a:rPr lang="zh-CN" altLang="en-US" sz="2400"/>
              <a:t>，即</a:t>
            </a:r>
            <a:r>
              <a:rPr lang="en-US" altLang="zh-CN" sz="2400"/>
              <a:t>P3.5</a:t>
            </a:r>
            <a:r>
              <a:rPr lang="zh-CN" altLang="en-US" sz="2400"/>
              <a:t>输出低电平</a:t>
            </a:r>
          </a:p>
          <a:p>
            <a:r>
              <a:rPr lang="zh-CN" altLang="en-US" sz="2400"/>
              <a:t>  </a:t>
            </a:r>
            <a:r>
              <a:rPr lang="en-US" altLang="zh-CN" sz="2400"/>
              <a:t>}</a:t>
            </a:r>
          </a:p>
        </p:txBody>
      </p:sp>
    </p:spTree>
    <p:extLst>
      <p:ext uri="{BB962C8B-B14F-4D97-AF65-F5344CB8AC3E}">
        <p14:creationId xmlns:p14="http://schemas.microsoft.com/office/powerpoint/2010/main" val="9097378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1"/>
          <p:cNvSpPr>
            <a:spLocks noChangeArrowheads="1"/>
          </p:cNvSpPr>
          <p:nvPr/>
        </p:nvSpPr>
        <p:spPr bwMode="auto">
          <a:xfrm>
            <a:off x="1703388" y="2276476"/>
            <a:ext cx="8964612"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方法二：用位操作</a:t>
            </a:r>
          </a:p>
          <a:p>
            <a:r>
              <a:rPr lang="en-US" altLang="zh-CN" sz="2800"/>
              <a:t>#include&lt;reg51.h&gt;  //</a:t>
            </a:r>
            <a:r>
              <a:rPr lang="zh-CN" altLang="en-US" sz="2800"/>
              <a:t>包含</a:t>
            </a:r>
            <a:r>
              <a:rPr lang="en-US" altLang="zh-CN" sz="2800"/>
              <a:t>51</a:t>
            </a:r>
            <a:r>
              <a:rPr lang="zh-CN" altLang="en-US" sz="2800"/>
              <a:t>单片机寄存器定义的头文件</a:t>
            </a:r>
          </a:p>
          <a:p>
            <a:r>
              <a:rPr lang="en-US" altLang="zh-CN" sz="2800"/>
              <a:t>Sbit D1=P3^5; //</a:t>
            </a:r>
            <a:r>
              <a:rPr lang="zh-CN" altLang="en-US" sz="2800"/>
              <a:t>位操作</a:t>
            </a:r>
          </a:p>
          <a:p>
            <a:r>
              <a:rPr lang="en-US" altLang="zh-CN" sz="2800"/>
              <a:t>void main(void)</a:t>
            </a:r>
          </a:p>
          <a:p>
            <a:r>
              <a:rPr lang="en-US" altLang="zh-CN" sz="2800"/>
              <a:t>  {</a:t>
            </a:r>
          </a:p>
          <a:p>
            <a:r>
              <a:rPr lang="en-US" altLang="zh-CN" sz="2800"/>
              <a:t>    D1=0; //P3.5=0 </a:t>
            </a:r>
            <a:r>
              <a:rPr lang="zh-CN" altLang="en-US" sz="2800"/>
              <a:t>，即</a:t>
            </a:r>
            <a:r>
              <a:rPr lang="en-US" altLang="zh-CN" sz="2800"/>
              <a:t>P3.5</a:t>
            </a:r>
            <a:r>
              <a:rPr lang="zh-CN" altLang="en-US" sz="2800"/>
              <a:t>输出低电平</a:t>
            </a:r>
          </a:p>
          <a:p>
            <a:r>
              <a:rPr lang="zh-CN" altLang="en-US" sz="2800"/>
              <a:t>  </a:t>
            </a:r>
            <a:r>
              <a:rPr lang="en-US" altLang="zh-CN" sz="2800"/>
              <a:t>}</a:t>
            </a:r>
            <a:endParaRPr lang="zh-CN" altLang="en-US" sz="2800"/>
          </a:p>
        </p:txBody>
      </p:sp>
      <p:sp>
        <p:nvSpPr>
          <p:cNvPr id="58371" name="矩形 2"/>
          <p:cNvSpPr>
            <a:spLocks noChangeArrowheads="1"/>
          </p:cNvSpPr>
          <p:nvPr/>
        </p:nvSpPr>
        <p:spPr bwMode="auto">
          <a:xfrm>
            <a:off x="4800600" y="115889"/>
            <a:ext cx="4572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2.2.1 </a:t>
            </a:r>
            <a:r>
              <a:rPr lang="zh-CN" altLang="en-US" sz="2800" b="1"/>
              <a:t>任务</a:t>
            </a:r>
            <a:r>
              <a:rPr lang="en-US" altLang="zh-CN" sz="2800" b="1"/>
              <a:t>6-1</a:t>
            </a:r>
            <a:r>
              <a:rPr lang="zh-CN" altLang="en-US" sz="2800" b="1"/>
              <a:t>：用单片机</a:t>
            </a:r>
            <a:r>
              <a:rPr lang="en-US" altLang="zh-CN" sz="2800" b="1"/>
              <a:t>P3.5</a:t>
            </a:r>
            <a:r>
              <a:rPr lang="zh-CN" altLang="en-US" sz="2800" b="1"/>
              <a:t>控制</a:t>
            </a:r>
            <a:r>
              <a:rPr lang="en-US" altLang="zh-CN" sz="2800" b="1"/>
              <a:t>LED5</a:t>
            </a:r>
            <a:r>
              <a:rPr lang="zh-CN" altLang="en-US" sz="2800" b="1"/>
              <a:t>灯亮</a:t>
            </a:r>
          </a:p>
        </p:txBody>
      </p:sp>
    </p:spTree>
    <p:extLst>
      <p:ext uri="{BB962C8B-B14F-4D97-AF65-F5344CB8AC3E}">
        <p14:creationId xmlns:p14="http://schemas.microsoft.com/office/powerpoint/2010/main" val="21269237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3"/>
          <p:cNvSpPr txBox="1">
            <a:spLocks noChangeArrowheads="1"/>
          </p:cNvSpPr>
          <p:nvPr/>
        </p:nvSpPr>
        <p:spPr bwMode="auto">
          <a:xfrm>
            <a:off x="1919289" y="2133601"/>
            <a:ext cx="8353425"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XM6-1.hex”</a:t>
            </a:r>
            <a:r>
              <a:rPr lang="zh-CN" altLang="en-US" sz="2800"/>
              <a:t>文件加载到</a:t>
            </a:r>
            <a:r>
              <a:rPr lang="en-US" altLang="zh-CN" sz="2800"/>
              <a:t>AT89C51</a:t>
            </a:r>
            <a:r>
              <a:rPr lang="zh-CN" altLang="en-US" sz="2800"/>
              <a:t>里，然后启动仿真，就可以看到</a:t>
            </a:r>
            <a:r>
              <a:rPr lang="en-US" altLang="zh-CN" sz="2800"/>
              <a:t>P3.5</a:t>
            </a:r>
            <a:r>
              <a:rPr lang="zh-CN" altLang="en-US" sz="2800"/>
              <a:t>引脚控制</a:t>
            </a:r>
            <a:r>
              <a:rPr lang="en-US" altLang="zh-CN" sz="2800"/>
              <a:t>LED5</a:t>
            </a:r>
            <a:r>
              <a:rPr lang="zh-CN" altLang="en-US" sz="2800"/>
              <a:t>灯亮，效果图如图</a:t>
            </a:r>
            <a:r>
              <a:rPr lang="en-US" altLang="zh-CN" sz="2800"/>
              <a:t>2-8</a:t>
            </a:r>
            <a:r>
              <a:rPr lang="zh-CN" altLang="en-US" sz="2800"/>
              <a:t>所示。</a:t>
            </a:r>
          </a:p>
          <a:p>
            <a:endParaRPr lang="zh-CN" altLang="en-US"/>
          </a:p>
        </p:txBody>
      </p:sp>
      <p:sp>
        <p:nvSpPr>
          <p:cNvPr id="59395" name="矩形 5"/>
          <p:cNvSpPr>
            <a:spLocks noChangeArrowheads="1"/>
          </p:cNvSpPr>
          <p:nvPr/>
        </p:nvSpPr>
        <p:spPr bwMode="auto">
          <a:xfrm>
            <a:off x="5375275" y="0"/>
            <a:ext cx="457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2.2.1 </a:t>
            </a:r>
            <a:r>
              <a:rPr lang="zh-CN" altLang="en-US" sz="2800" b="1"/>
              <a:t>任务</a:t>
            </a:r>
            <a:r>
              <a:rPr lang="en-US" altLang="zh-CN" sz="2800" b="1"/>
              <a:t>4-1</a:t>
            </a:r>
            <a:r>
              <a:rPr lang="zh-CN" altLang="en-US" sz="2800" b="1"/>
              <a:t>：用单片机</a:t>
            </a:r>
            <a:r>
              <a:rPr lang="en-US" altLang="zh-CN" sz="2800" b="1"/>
              <a:t>P3.5</a:t>
            </a:r>
            <a:r>
              <a:rPr lang="zh-CN" altLang="en-US" sz="2800" b="1"/>
              <a:t>控制</a:t>
            </a:r>
            <a:r>
              <a:rPr lang="en-US" altLang="zh-CN" sz="2800" b="1"/>
              <a:t>LED5</a:t>
            </a:r>
            <a:r>
              <a:rPr lang="zh-CN" altLang="en-US" sz="2800" b="1"/>
              <a:t>灯亮</a:t>
            </a:r>
          </a:p>
        </p:txBody>
      </p:sp>
      <p:sp>
        <p:nvSpPr>
          <p:cNvPr id="59396" name="TextBox 1"/>
          <p:cNvSpPr txBox="1">
            <a:spLocks noChangeArrowheads="1"/>
          </p:cNvSpPr>
          <p:nvPr/>
        </p:nvSpPr>
        <p:spPr bwMode="auto">
          <a:xfrm>
            <a:off x="7248526" y="5373689"/>
            <a:ext cx="24479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hlinkClick r:id="rId2" action="ppaction://hlinkfile"/>
              </a:rPr>
              <a:t>任务</a:t>
            </a:r>
            <a:r>
              <a:rPr lang="en-US" altLang="zh-CN" sz="2800" b="1">
                <a:hlinkClick r:id="rId2" action="ppaction://hlinkfile"/>
              </a:rPr>
              <a:t>6-1</a:t>
            </a:r>
            <a:r>
              <a:rPr lang="zh-CN" altLang="en-US" sz="2800" b="1">
                <a:hlinkClick r:id="rId2" action="ppaction://hlinkfile"/>
              </a:rPr>
              <a:t>仿真</a:t>
            </a:r>
            <a:endParaRPr lang="zh-CN" altLang="en-US" sz="2800"/>
          </a:p>
        </p:txBody>
      </p:sp>
    </p:spTree>
    <p:extLst>
      <p:ext uri="{BB962C8B-B14F-4D97-AF65-F5344CB8AC3E}">
        <p14:creationId xmlns:p14="http://schemas.microsoft.com/office/powerpoint/2010/main" val="14980951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Box 8">
            <a:hlinkClick r:id="rId2" action="ppaction://hlinksldjump"/>
          </p:cNvPr>
          <p:cNvSpPr txBox="1">
            <a:spLocks noChangeArrowheads="1"/>
          </p:cNvSpPr>
          <p:nvPr/>
        </p:nvSpPr>
        <p:spPr bwMode="auto">
          <a:xfrm>
            <a:off x="5016500" y="260351"/>
            <a:ext cx="5475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
        <p:nvSpPr>
          <p:cNvPr id="60419" name="Text Box 3"/>
          <p:cNvSpPr txBox="1">
            <a:spLocks noChangeArrowheads="1"/>
          </p:cNvSpPr>
          <p:nvPr/>
        </p:nvSpPr>
        <p:spPr bwMode="auto">
          <a:xfrm>
            <a:off x="1693864" y="1989139"/>
            <a:ext cx="8809037"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a:p>
            <a:r>
              <a:rPr lang="en-US" altLang="zh-CN" sz="2800" b="1"/>
              <a:t>      1.80C51</a:t>
            </a:r>
            <a:r>
              <a:rPr lang="zh-CN" altLang="en-US" sz="2800" b="1"/>
              <a:t>的并行输入</a:t>
            </a:r>
            <a:r>
              <a:rPr lang="en-US" altLang="zh-CN" sz="2800" b="1"/>
              <a:t>/</a:t>
            </a:r>
            <a:r>
              <a:rPr lang="zh-CN" altLang="en-US" sz="2800" b="1"/>
              <a:t>输出端口结构与操作 </a:t>
            </a:r>
            <a:endParaRPr lang="zh-CN" altLang="en-US" sz="2800"/>
          </a:p>
          <a:p>
            <a:r>
              <a:rPr lang="en-US" altLang="zh-CN" sz="2800"/>
              <a:t>       80C51</a:t>
            </a:r>
            <a:r>
              <a:rPr lang="zh-CN" altLang="en-US" sz="2800"/>
              <a:t>单片机有</a:t>
            </a:r>
            <a:r>
              <a:rPr lang="en-US" altLang="zh-CN" sz="2800"/>
              <a:t>4</a:t>
            </a:r>
            <a:r>
              <a:rPr lang="zh-CN" altLang="en-US" sz="2800"/>
              <a:t>个</a:t>
            </a:r>
            <a:r>
              <a:rPr lang="en-US" altLang="zh-CN" sz="2800"/>
              <a:t>8</a:t>
            </a:r>
            <a:r>
              <a:rPr lang="zh-CN" altLang="en-US" sz="2800"/>
              <a:t>位并行</a:t>
            </a:r>
            <a:r>
              <a:rPr lang="en-US" altLang="zh-CN" sz="2800"/>
              <a:t>I/O</a:t>
            </a:r>
            <a:r>
              <a:rPr lang="zh-CN" altLang="en-US" sz="2800"/>
              <a:t>端口，称为</a:t>
            </a:r>
            <a:r>
              <a:rPr lang="en-US" altLang="zh-CN" sz="2800"/>
              <a:t>P0</a:t>
            </a:r>
            <a:r>
              <a:rPr lang="zh-CN" altLang="en-US" sz="2800"/>
              <a:t>、</a:t>
            </a:r>
            <a:r>
              <a:rPr lang="en-US" altLang="zh-CN" sz="2800"/>
              <a:t>P1</a:t>
            </a:r>
            <a:r>
              <a:rPr lang="zh-CN" altLang="en-US" sz="2800"/>
              <a:t>、</a:t>
            </a:r>
            <a:r>
              <a:rPr lang="en-US" altLang="zh-CN" sz="2800"/>
              <a:t>P2</a:t>
            </a:r>
            <a:r>
              <a:rPr lang="zh-CN" altLang="en-US" sz="2800"/>
              <a:t>和</a:t>
            </a:r>
            <a:r>
              <a:rPr lang="en-US" altLang="zh-CN" sz="2800"/>
              <a:t>P3</a:t>
            </a:r>
            <a:r>
              <a:rPr lang="zh-CN" altLang="en-US" sz="2800"/>
              <a:t>口，每个端口都各有</a:t>
            </a:r>
            <a:r>
              <a:rPr lang="en-US" altLang="zh-CN" sz="2800"/>
              <a:t>8</a:t>
            </a:r>
            <a:r>
              <a:rPr lang="zh-CN" altLang="en-US" sz="2800"/>
              <a:t>条</a:t>
            </a:r>
            <a:r>
              <a:rPr lang="en-US" altLang="zh-CN" sz="2800"/>
              <a:t>I/O</a:t>
            </a:r>
            <a:r>
              <a:rPr lang="zh-CN" altLang="en-US" sz="2800"/>
              <a:t>口线，每条</a:t>
            </a:r>
            <a:r>
              <a:rPr lang="en-US" altLang="zh-CN" sz="2800"/>
              <a:t>I/O</a:t>
            </a:r>
            <a:r>
              <a:rPr lang="zh-CN" altLang="en-US" sz="2800"/>
              <a:t>口线都能独立地用作输入或输出。每个口都包含一个锁存器、一个输出驱动器和输入缓冲器。并且具有字节寻址和位寻址功能。</a:t>
            </a:r>
          </a:p>
        </p:txBody>
      </p:sp>
    </p:spTree>
    <p:extLst>
      <p:ext uri="{BB962C8B-B14F-4D97-AF65-F5344CB8AC3E}">
        <p14:creationId xmlns:p14="http://schemas.microsoft.com/office/powerpoint/2010/main" val="22054582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diamond(in)">
                                      <p:cBhvr>
                                        <p:cTn id="7" dur="1000"/>
                                        <p:tgtEl>
                                          <p:spTgt spid="55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hlinkClick r:id="rId2" action="ppaction://hlinksldjump"/>
          </p:cNvPr>
          <p:cNvSpPr txBox="1">
            <a:spLocks noChangeArrowheads="1"/>
          </p:cNvSpPr>
          <p:nvPr/>
        </p:nvSpPr>
        <p:spPr bwMode="auto">
          <a:xfrm>
            <a:off x="4684714" y="188914"/>
            <a:ext cx="5475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
        <p:nvSpPr>
          <p:cNvPr id="61443" name="矩形 2"/>
          <p:cNvSpPr>
            <a:spLocks noChangeArrowheads="1"/>
          </p:cNvSpPr>
          <p:nvPr/>
        </p:nvSpPr>
        <p:spPr bwMode="auto">
          <a:xfrm>
            <a:off x="1847850" y="2349501"/>
            <a:ext cx="82804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      1</a:t>
            </a:r>
            <a:r>
              <a:rPr lang="zh-CN" altLang="en-US" sz="2800"/>
              <a:t>）</a:t>
            </a:r>
            <a:r>
              <a:rPr lang="en-US" altLang="zh-CN" sz="2800"/>
              <a:t>P0</a:t>
            </a:r>
            <a:r>
              <a:rPr lang="zh-CN" altLang="en-US" sz="2800"/>
              <a:t>口</a:t>
            </a:r>
          </a:p>
          <a:p>
            <a:r>
              <a:rPr lang="en-US" altLang="zh-CN" sz="2800"/>
              <a:t>       P0</a:t>
            </a:r>
            <a:r>
              <a:rPr lang="zh-CN" altLang="en-US" sz="2800"/>
              <a:t>口某一位的结构图如图</a:t>
            </a:r>
            <a:r>
              <a:rPr lang="en-US" altLang="zh-CN" sz="2800"/>
              <a:t>2-9</a:t>
            </a:r>
            <a:r>
              <a:rPr lang="zh-CN" altLang="en-US" sz="2800"/>
              <a:t>所示，由图可见，电路是由一个输出锁存器（</a:t>
            </a:r>
            <a:r>
              <a:rPr lang="en-US" altLang="zh-CN" sz="2800"/>
              <a:t>D</a:t>
            </a:r>
            <a:r>
              <a:rPr lang="zh-CN" altLang="en-US" sz="2800"/>
              <a:t>触发器）、两个三态输入缓冲器（</a:t>
            </a:r>
            <a:r>
              <a:rPr lang="en-US" altLang="zh-CN" sz="2800"/>
              <a:t>1</a:t>
            </a:r>
            <a:r>
              <a:rPr lang="zh-CN" altLang="en-US" sz="2800"/>
              <a:t>和</a:t>
            </a:r>
            <a:r>
              <a:rPr lang="en-US" altLang="zh-CN" sz="2800"/>
              <a:t>2</a:t>
            </a:r>
            <a:r>
              <a:rPr lang="zh-CN" altLang="en-US" sz="2800"/>
              <a:t>）、一个转换开关</a:t>
            </a:r>
            <a:r>
              <a:rPr lang="en-US" altLang="zh-CN" sz="2800"/>
              <a:t>MUX</a:t>
            </a:r>
            <a:r>
              <a:rPr lang="zh-CN" altLang="en-US" sz="2800"/>
              <a:t>、一个输出驱动电路</a:t>
            </a:r>
            <a:r>
              <a:rPr lang="en-US" altLang="zh-CN" sz="2800"/>
              <a:t>(T1</a:t>
            </a:r>
            <a:r>
              <a:rPr lang="zh-CN" altLang="en-US" sz="2800"/>
              <a:t>和</a:t>
            </a:r>
            <a:r>
              <a:rPr lang="en-US" altLang="zh-CN" sz="2800"/>
              <a:t>T2)</a:t>
            </a:r>
            <a:r>
              <a:rPr lang="zh-CN" altLang="en-US" sz="2800"/>
              <a:t>、一个与门及一个反向器组成。 </a:t>
            </a:r>
          </a:p>
        </p:txBody>
      </p:sp>
    </p:spTree>
    <p:extLst>
      <p:ext uri="{BB962C8B-B14F-4D97-AF65-F5344CB8AC3E}">
        <p14:creationId xmlns:p14="http://schemas.microsoft.com/office/powerpoint/2010/main" val="2699874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8">
            <a:hlinkClick r:id="rId2" action="ppaction://hlinksldjump"/>
          </p:cNvPr>
          <p:cNvSpPr txBox="1">
            <a:spLocks noChangeArrowheads="1"/>
          </p:cNvSpPr>
          <p:nvPr/>
        </p:nvSpPr>
        <p:spPr bwMode="auto">
          <a:xfrm>
            <a:off x="4954589" y="188913"/>
            <a:ext cx="5475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t>模块</a:t>
            </a:r>
            <a:r>
              <a:rPr lang="en-US" altLang="zh-CN" sz="2800" b="1" dirty="0"/>
              <a:t>2 </a:t>
            </a:r>
            <a:r>
              <a:rPr lang="en-US" altLang="zh-CN" sz="2800" b="1" dirty="0" smtClean="0"/>
              <a:t>80C51</a:t>
            </a:r>
            <a:r>
              <a:rPr lang="zh-CN" altLang="en-US" sz="2800" b="1" dirty="0"/>
              <a:t>单片机的结构</a:t>
            </a:r>
            <a:r>
              <a:rPr lang="zh-CN" altLang="en-US" sz="2800" dirty="0">
                <a:latin typeface="宋体" panose="02010600030101010101" pitchFamily="2" charset="-122"/>
              </a:rPr>
              <a:t> </a:t>
            </a:r>
          </a:p>
        </p:txBody>
      </p:sp>
      <p:sp>
        <p:nvSpPr>
          <p:cNvPr id="7171" name="Text Box 3"/>
          <p:cNvSpPr txBox="1">
            <a:spLocks noChangeArrowheads="1"/>
          </p:cNvSpPr>
          <p:nvPr/>
        </p:nvSpPr>
        <p:spPr bwMode="auto">
          <a:xfrm>
            <a:off x="1900238" y="1773239"/>
            <a:ext cx="8776762"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rPr>
              <a:t>学习目的：</a:t>
            </a:r>
          </a:p>
          <a:p>
            <a:r>
              <a:rPr lang="zh-CN" altLang="en-US" sz="2800" b="1"/>
              <a:t>（</a:t>
            </a:r>
            <a:r>
              <a:rPr lang="en-US" altLang="zh-CN" sz="2800" b="1"/>
              <a:t>1</a:t>
            </a:r>
            <a:r>
              <a:rPr lang="zh-CN" altLang="en-US" sz="2800" b="1"/>
              <a:t>）了解</a:t>
            </a:r>
            <a:r>
              <a:rPr lang="en-US" altLang="zh-CN" sz="2800" b="1"/>
              <a:t>80C51</a:t>
            </a:r>
            <a:r>
              <a:rPr lang="zh-CN" altLang="en-US" sz="2800" b="1"/>
              <a:t>的内部结构；</a:t>
            </a:r>
          </a:p>
          <a:p>
            <a:r>
              <a:rPr lang="zh-CN" altLang="en-US" sz="2800" b="1"/>
              <a:t>（</a:t>
            </a:r>
            <a:r>
              <a:rPr lang="en-US" altLang="zh-CN" sz="2800" b="1"/>
              <a:t>2</a:t>
            </a:r>
            <a:r>
              <a:rPr lang="zh-CN" altLang="en-US" sz="2800" b="1"/>
              <a:t>）掌握</a:t>
            </a:r>
            <a:r>
              <a:rPr lang="en-US" altLang="zh-CN" sz="2800" b="1"/>
              <a:t>80C51</a:t>
            </a:r>
            <a:r>
              <a:rPr lang="zh-CN" altLang="en-US" sz="2800" b="1"/>
              <a:t>引脚信号功能定义；</a:t>
            </a:r>
          </a:p>
          <a:p>
            <a:r>
              <a:rPr lang="zh-CN" altLang="en-US" sz="2800" b="1"/>
              <a:t>（</a:t>
            </a:r>
            <a:r>
              <a:rPr lang="en-US" altLang="zh-CN" sz="2800" b="1"/>
              <a:t>3</a:t>
            </a:r>
            <a:r>
              <a:rPr lang="zh-CN" altLang="en-US" sz="2800" b="1"/>
              <a:t>）掌握</a:t>
            </a:r>
            <a:r>
              <a:rPr lang="en-US" altLang="zh-CN" sz="2800" b="1"/>
              <a:t>80C51</a:t>
            </a:r>
            <a:r>
              <a:rPr lang="zh-CN" altLang="en-US" sz="2800" b="1"/>
              <a:t>的存储器空间分配及各</a:t>
            </a:r>
            <a:r>
              <a:rPr lang="en-US" altLang="zh-CN" sz="2800" b="1"/>
              <a:t>I/O</a:t>
            </a:r>
            <a:r>
              <a:rPr lang="zh-CN" altLang="en-US" sz="2800" b="1"/>
              <a:t>口的特点；</a:t>
            </a:r>
          </a:p>
          <a:p>
            <a:r>
              <a:rPr lang="zh-CN" altLang="en-US" sz="2800" b="1"/>
              <a:t>（</a:t>
            </a:r>
            <a:r>
              <a:rPr lang="en-US" altLang="zh-CN" sz="2800" b="1"/>
              <a:t>4</a:t>
            </a:r>
            <a:r>
              <a:rPr lang="zh-CN" altLang="en-US" sz="2800" b="1"/>
              <a:t>）掌握</a:t>
            </a:r>
            <a:r>
              <a:rPr lang="en-US" altLang="zh-CN" sz="2800" b="1"/>
              <a:t>80C51</a:t>
            </a:r>
            <a:r>
              <a:rPr lang="zh-CN" altLang="en-US" sz="2800" b="1"/>
              <a:t>的复位电路、时钟电路及指令时序。</a:t>
            </a:r>
          </a:p>
          <a:p>
            <a:r>
              <a:rPr lang="zh-CN" altLang="en-US" sz="2800" b="1">
                <a:solidFill>
                  <a:srgbClr val="FF0000"/>
                </a:solidFill>
              </a:rPr>
              <a:t>学习重点和难点：</a:t>
            </a:r>
          </a:p>
          <a:p>
            <a:r>
              <a:rPr lang="zh-CN" altLang="en-US" sz="2800" b="1"/>
              <a:t>（</a:t>
            </a:r>
            <a:r>
              <a:rPr lang="en-US" altLang="zh-CN" sz="2800" b="1"/>
              <a:t>1</a:t>
            </a:r>
            <a:r>
              <a:rPr lang="zh-CN" altLang="en-US" sz="2800" b="1"/>
              <a:t>）</a:t>
            </a:r>
            <a:r>
              <a:rPr lang="en-US" altLang="zh-CN" sz="2800" b="1"/>
              <a:t>80C51</a:t>
            </a:r>
            <a:r>
              <a:rPr lang="zh-CN" altLang="en-US" sz="2800" b="1"/>
              <a:t>的结构特点；</a:t>
            </a:r>
          </a:p>
          <a:p>
            <a:r>
              <a:rPr lang="zh-CN" altLang="en-US" sz="2800" b="1"/>
              <a:t>（</a:t>
            </a:r>
            <a:r>
              <a:rPr lang="en-US" altLang="zh-CN" sz="2800" b="1"/>
              <a:t>2</a:t>
            </a:r>
            <a:r>
              <a:rPr lang="zh-CN" altLang="en-US" sz="2800" b="1"/>
              <a:t>）</a:t>
            </a:r>
            <a:r>
              <a:rPr lang="en-US" altLang="zh-CN" sz="2800" b="1"/>
              <a:t>80C51</a:t>
            </a:r>
            <a:r>
              <a:rPr lang="zh-CN" altLang="en-US" sz="2800" b="1"/>
              <a:t>存储器配置与空间的分布； </a:t>
            </a:r>
          </a:p>
          <a:p>
            <a:r>
              <a:rPr lang="zh-CN" altLang="en-US" sz="2800" b="1"/>
              <a:t>（</a:t>
            </a:r>
            <a:r>
              <a:rPr lang="en-US" altLang="zh-CN" sz="2800" b="1"/>
              <a:t>3</a:t>
            </a:r>
            <a:r>
              <a:rPr lang="zh-CN" altLang="en-US" sz="2800" b="1"/>
              <a:t>）</a:t>
            </a:r>
            <a:r>
              <a:rPr lang="en-US" altLang="zh-CN" sz="2800" b="1"/>
              <a:t>80C51</a:t>
            </a:r>
            <a:r>
              <a:rPr lang="zh-CN" altLang="en-US" sz="2800" b="1"/>
              <a:t>程序状态寄存器</a:t>
            </a:r>
            <a:r>
              <a:rPr lang="en-US" altLang="zh-CN" sz="2800" b="1"/>
              <a:t>(PSW)</a:t>
            </a:r>
            <a:r>
              <a:rPr lang="zh-CN" altLang="en-US" sz="2800" b="1"/>
              <a:t>；</a:t>
            </a:r>
          </a:p>
          <a:p>
            <a:r>
              <a:rPr lang="zh-CN" altLang="en-US" sz="2800" b="1"/>
              <a:t>（</a:t>
            </a:r>
            <a:r>
              <a:rPr lang="en-US" altLang="zh-CN" sz="2800" b="1"/>
              <a:t>4</a:t>
            </a:r>
            <a:r>
              <a:rPr lang="zh-CN" altLang="en-US" sz="2800" b="1"/>
              <a:t>）</a:t>
            </a:r>
            <a:r>
              <a:rPr lang="en-US" altLang="zh-CN" sz="2800" b="1"/>
              <a:t>80C51</a:t>
            </a:r>
            <a:r>
              <a:rPr lang="zh-CN" altLang="en-US" sz="2800" b="1"/>
              <a:t>的指令时序。 </a:t>
            </a:r>
          </a:p>
        </p:txBody>
      </p:sp>
    </p:spTree>
    <p:extLst>
      <p:ext uri="{BB962C8B-B14F-4D97-AF65-F5344CB8AC3E}">
        <p14:creationId xmlns:p14="http://schemas.microsoft.com/office/powerpoint/2010/main" val="27014147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矩形 1"/>
          <p:cNvSpPr>
            <a:spLocks noChangeArrowheads="1"/>
          </p:cNvSpPr>
          <p:nvPr/>
        </p:nvSpPr>
        <p:spPr bwMode="auto">
          <a:xfrm>
            <a:off x="4943475" y="115889"/>
            <a:ext cx="4129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2.2.2 </a:t>
            </a:r>
            <a:r>
              <a:rPr lang="zh-CN" altLang="en-US" sz="2800" b="1"/>
              <a:t>任务</a:t>
            </a:r>
            <a:r>
              <a:rPr lang="en-US" altLang="zh-CN" sz="2800" b="1"/>
              <a:t>6-2</a:t>
            </a:r>
            <a:r>
              <a:rPr lang="zh-CN" altLang="en-US" sz="2800" b="1"/>
              <a:t>：相关知识</a:t>
            </a:r>
          </a:p>
        </p:txBody>
      </p:sp>
      <p:pic>
        <p:nvPicPr>
          <p:cNvPr id="3" name="Picture 3"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9650" y="2205039"/>
            <a:ext cx="7920038"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矩形 3"/>
          <p:cNvSpPr>
            <a:spLocks noChangeArrowheads="1"/>
          </p:cNvSpPr>
          <p:nvPr/>
        </p:nvSpPr>
        <p:spPr bwMode="auto">
          <a:xfrm>
            <a:off x="4090989" y="6070601"/>
            <a:ext cx="3722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r>
              <a:rPr lang="zh-CN" altLang="en-US" sz="2800"/>
              <a:t>图</a:t>
            </a:r>
            <a:r>
              <a:rPr lang="en-US" altLang="zh-CN" sz="2800"/>
              <a:t>2-9P0</a:t>
            </a:r>
            <a:r>
              <a:rPr lang="zh-CN" altLang="en-US" sz="2800"/>
              <a:t>口某位的结构</a:t>
            </a:r>
          </a:p>
        </p:txBody>
      </p:sp>
    </p:spTree>
    <p:extLst>
      <p:ext uri="{BB962C8B-B14F-4D97-AF65-F5344CB8AC3E}">
        <p14:creationId xmlns:p14="http://schemas.microsoft.com/office/powerpoint/2010/main" val="29898192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矩形 1"/>
          <p:cNvSpPr>
            <a:spLocks noChangeArrowheads="1"/>
          </p:cNvSpPr>
          <p:nvPr/>
        </p:nvSpPr>
        <p:spPr bwMode="auto">
          <a:xfrm>
            <a:off x="4943475" y="115889"/>
            <a:ext cx="4129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2.2.2 </a:t>
            </a:r>
            <a:r>
              <a:rPr lang="zh-CN" altLang="en-US" sz="2800" b="1"/>
              <a:t>任务</a:t>
            </a:r>
            <a:r>
              <a:rPr lang="en-US" altLang="zh-CN" sz="2800" b="1"/>
              <a:t>6-2</a:t>
            </a:r>
            <a:r>
              <a:rPr lang="zh-CN" altLang="en-US" sz="2800" b="1"/>
              <a:t>：相关知识</a:t>
            </a:r>
          </a:p>
        </p:txBody>
      </p:sp>
      <p:sp>
        <p:nvSpPr>
          <p:cNvPr id="63491" name="矩形 3"/>
          <p:cNvSpPr>
            <a:spLocks noChangeArrowheads="1"/>
          </p:cNvSpPr>
          <p:nvPr/>
        </p:nvSpPr>
        <p:spPr bwMode="auto">
          <a:xfrm>
            <a:off x="4090989" y="6070601"/>
            <a:ext cx="3722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r>
              <a:rPr lang="zh-CN" altLang="en-US" sz="2800"/>
              <a:t>图</a:t>
            </a:r>
            <a:r>
              <a:rPr lang="en-US" altLang="zh-CN" sz="2800"/>
              <a:t>2-9P0</a:t>
            </a:r>
            <a:r>
              <a:rPr lang="zh-CN" altLang="en-US" sz="2800"/>
              <a:t>口某位的结构</a:t>
            </a:r>
          </a:p>
        </p:txBody>
      </p:sp>
      <p:pic>
        <p:nvPicPr>
          <p:cNvPr id="6349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35188" y="1989138"/>
            <a:ext cx="8064500" cy="397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43635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矩形 1"/>
          <p:cNvSpPr>
            <a:spLocks noChangeArrowheads="1"/>
          </p:cNvSpPr>
          <p:nvPr/>
        </p:nvSpPr>
        <p:spPr bwMode="auto">
          <a:xfrm>
            <a:off x="4943475" y="115889"/>
            <a:ext cx="4129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2.2.2 </a:t>
            </a:r>
            <a:r>
              <a:rPr lang="zh-CN" altLang="en-US" sz="2800" b="1"/>
              <a:t>任务</a:t>
            </a:r>
            <a:r>
              <a:rPr lang="en-US" altLang="zh-CN" sz="2800" b="1"/>
              <a:t>6-2</a:t>
            </a:r>
            <a:r>
              <a:rPr lang="zh-CN" altLang="en-US" sz="2800" b="1"/>
              <a:t>：相关知识</a:t>
            </a:r>
          </a:p>
        </p:txBody>
      </p:sp>
      <p:sp>
        <p:nvSpPr>
          <p:cNvPr id="64515" name="矩形 3"/>
          <p:cNvSpPr>
            <a:spLocks noChangeArrowheads="1"/>
          </p:cNvSpPr>
          <p:nvPr/>
        </p:nvSpPr>
        <p:spPr bwMode="auto">
          <a:xfrm>
            <a:off x="4090989" y="6070601"/>
            <a:ext cx="3722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r>
              <a:rPr lang="zh-CN" altLang="en-US" sz="2800"/>
              <a:t>图</a:t>
            </a:r>
            <a:r>
              <a:rPr lang="en-US" altLang="zh-CN" sz="2800"/>
              <a:t>2-9P0</a:t>
            </a:r>
            <a:r>
              <a:rPr lang="zh-CN" altLang="en-US" sz="2800"/>
              <a:t>口某位的结构</a:t>
            </a:r>
          </a:p>
        </p:txBody>
      </p:sp>
      <p:pic>
        <p:nvPicPr>
          <p:cNvPr id="64516"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35188" y="2320926"/>
            <a:ext cx="7848600"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52228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1"/>
          <p:cNvSpPr>
            <a:spLocks noChangeArrowheads="1"/>
          </p:cNvSpPr>
          <p:nvPr/>
        </p:nvSpPr>
        <p:spPr bwMode="auto">
          <a:xfrm>
            <a:off x="4943475" y="115889"/>
            <a:ext cx="4129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2.2.2 </a:t>
            </a:r>
            <a:r>
              <a:rPr lang="zh-CN" altLang="en-US" sz="2800" b="1"/>
              <a:t>任务</a:t>
            </a:r>
            <a:r>
              <a:rPr lang="en-US" altLang="zh-CN" sz="2800" b="1"/>
              <a:t>6-2</a:t>
            </a:r>
            <a:r>
              <a:rPr lang="zh-CN" altLang="en-US" sz="2800" b="1"/>
              <a:t>：相关知识</a:t>
            </a:r>
          </a:p>
        </p:txBody>
      </p:sp>
      <p:sp>
        <p:nvSpPr>
          <p:cNvPr id="65539" name="矩形 3"/>
          <p:cNvSpPr>
            <a:spLocks noChangeArrowheads="1"/>
          </p:cNvSpPr>
          <p:nvPr/>
        </p:nvSpPr>
        <p:spPr bwMode="auto">
          <a:xfrm>
            <a:off x="4090989" y="6070601"/>
            <a:ext cx="3722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r>
              <a:rPr lang="zh-CN" altLang="en-US" sz="2800"/>
              <a:t>图</a:t>
            </a:r>
            <a:r>
              <a:rPr lang="en-US" altLang="zh-CN" sz="2800"/>
              <a:t>2-9P0</a:t>
            </a:r>
            <a:r>
              <a:rPr lang="zh-CN" altLang="en-US" sz="2800"/>
              <a:t>口某位的结构</a:t>
            </a:r>
          </a:p>
        </p:txBody>
      </p:sp>
      <p:pic>
        <p:nvPicPr>
          <p:cNvPr id="65540"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63750" y="2133601"/>
            <a:ext cx="8280400" cy="368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56037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矩形 1"/>
          <p:cNvSpPr>
            <a:spLocks noChangeArrowheads="1"/>
          </p:cNvSpPr>
          <p:nvPr/>
        </p:nvSpPr>
        <p:spPr bwMode="auto">
          <a:xfrm>
            <a:off x="4943475" y="115889"/>
            <a:ext cx="4129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2.2.2 </a:t>
            </a:r>
            <a:r>
              <a:rPr lang="zh-CN" altLang="en-US" sz="2800" b="1"/>
              <a:t>任务</a:t>
            </a:r>
            <a:r>
              <a:rPr lang="en-US" altLang="zh-CN" sz="2800" b="1"/>
              <a:t>6-2</a:t>
            </a:r>
            <a:r>
              <a:rPr lang="zh-CN" altLang="en-US" sz="2800" b="1"/>
              <a:t>：相关知识</a:t>
            </a:r>
          </a:p>
        </p:txBody>
      </p:sp>
      <p:sp>
        <p:nvSpPr>
          <p:cNvPr id="66563" name="矩形 3"/>
          <p:cNvSpPr>
            <a:spLocks noChangeArrowheads="1"/>
          </p:cNvSpPr>
          <p:nvPr/>
        </p:nvSpPr>
        <p:spPr bwMode="auto">
          <a:xfrm>
            <a:off x="4090989" y="6070601"/>
            <a:ext cx="3722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r>
              <a:rPr lang="zh-CN" altLang="en-US" sz="2800"/>
              <a:t>图</a:t>
            </a:r>
            <a:r>
              <a:rPr lang="en-US" altLang="zh-CN" sz="2800"/>
              <a:t>2-9P0</a:t>
            </a:r>
            <a:r>
              <a:rPr lang="zh-CN" altLang="en-US" sz="2800"/>
              <a:t>口某位的结构</a:t>
            </a:r>
          </a:p>
        </p:txBody>
      </p:sp>
      <p:pic>
        <p:nvPicPr>
          <p:cNvPr id="66564"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24064" y="2276476"/>
            <a:ext cx="8143875"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14896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3"/>
          <p:cNvSpPr txBox="1">
            <a:spLocks noChangeArrowheads="1"/>
          </p:cNvSpPr>
          <p:nvPr/>
        </p:nvSpPr>
        <p:spPr bwMode="auto">
          <a:xfrm>
            <a:off x="2243139" y="2043114"/>
            <a:ext cx="79200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2</a:t>
            </a:r>
            <a:r>
              <a:rPr lang="zh-CN" altLang="en-US" sz="2800"/>
              <a:t>）</a:t>
            </a:r>
            <a:r>
              <a:rPr lang="en-US" altLang="zh-CN" sz="2800"/>
              <a:t>P1</a:t>
            </a:r>
            <a:r>
              <a:rPr lang="zh-CN" altLang="en-US" sz="2800"/>
              <a:t>口</a:t>
            </a:r>
          </a:p>
          <a:p>
            <a:r>
              <a:rPr lang="en-US" altLang="zh-CN" sz="2800"/>
              <a:t>P1</a:t>
            </a:r>
            <a:r>
              <a:rPr lang="zh-CN" altLang="en-US" sz="2800"/>
              <a:t>口某一位的结构图如图</a:t>
            </a:r>
            <a:r>
              <a:rPr lang="en-US" altLang="zh-CN" sz="2800"/>
              <a:t>2-10</a:t>
            </a:r>
            <a:r>
              <a:rPr lang="zh-CN" altLang="en-US" sz="2800"/>
              <a:t>所示。</a:t>
            </a:r>
          </a:p>
        </p:txBody>
      </p:sp>
      <p:pic>
        <p:nvPicPr>
          <p:cNvPr id="57348" name="Picture 4"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550" y="2997201"/>
            <a:ext cx="7716838" cy="308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Text Box 5"/>
          <p:cNvSpPr txBox="1">
            <a:spLocks noChangeArrowheads="1"/>
          </p:cNvSpPr>
          <p:nvPr/>
        </p:nvSpPr>
        <p:spPr bwMode="auto">
          <a:xfrm>
            <a:off x="4224339" y="6086476"/>
            <a:ext cx="39576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2-10 P1</a:t>
            </a:r>
            <a:r>
              <a:rPr lang="zh-CN" altLang="en-US" sz="2800"/>
              <a:t>口某位的结构</a:t>
            </a:r>
          </a:p>
        </p:txBody>
      </p:sp>
      <p:sp>
        <p:nvSpPr>
          <p:cNvPr id="67589" name="矩形 1"/>
          <p:cNvSpPr>
            <a:spLocks noChangeArrowheads="1"/>
          </p:cNvSpPr>
          <p:nvPr/>
        </p:nvSpPr>
        <p:spPr bwMode="auto">
          <a:xfrm>
            <a:off x="6007101" y="260351"/>
            <a:ext cx="4130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2.2.2 </a:t>
            </a:r>
            <a:r>
              <a:rPr lang="zh-CN" altLang="en-US" sz="2800" b="1"/>
              <a:t>任务</a:t>
            </a:r>
            <a:r>
              <a:rPr lang="en-US" altLang="zh-CN" sz="2800" b="1"/>
              <a:t>6-2</a:t>
            </a:r>
            <a:r>
              <a:rPr lang="zh-CN" altLang="en-US" sz="2800" b="1"/>
              <a:t>：相关知识</a:t>
            </a:r>
          </a:p>
        </p:txBody>
      </p:sp>
    </p:spTree>
    <p:extLst>
      <p:ext uri="{BB962C8B-B14F-4D97-AF65-F5344CB8AC3E}">
        <p14:creationId xmlns:p14="http://schemas.microsoft.com/office/powerpoint/2010/main" val="14704593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57348"/>
                                        </p:tgtEl>
                                        <p:attrNameLst>
                                          <p:attrName>style.visibility</p:attrName>
                                        </p:attrNameLst>
                                      </p:cBhvr>
                                      <p:to>
                                        <p:strVal val="visible"/>
                                      </p:to>
                                    </p:set>
                                    <p:anim calcmode="lin" valueType="num">
                                      <p:cBhvr>
                                        <p:cTn id="7" dur="500" decel="50000" fill="hold">
                                          <p:stCondLst>
                                            <p:cond delay="0"/>
                                          </p:stCondLst>
                                        </p:cTn>
                                        <p:tgtEl>
                                          <p:spTgt spid="5734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734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7348"/>
                                        </p:tgtEl>
                                        <p:attrNameLst>
                                          <p:attrName>ppt_w</p:attrName>
                                        </p:attrNameLst>
                                      </p:cBhvr>
                                      <p:tavLst>
                                        <p:tav tm="0">
                                          <p:val>
                                            <p:strVal val="#ppt_w*.05"/>
                                          </p:val>
                                        </p:tav>
                                        <p:tav tm="100000">
                                          <p:val>
                                            <p:strVal val="#ppt_w"/>
                                          </p:val>
                                        </p:tav>
                                      </p:tavLst>
                                    </p:anim>
                                    <p:anim calcmode="lin" valueType="num">
                                      <p:cBhvr>
                                        <p:cTn id="10" dur="1000" fill="hold"/>
                                        <p:tgtEl>
                                          <p:spTgt spid="5734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734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734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734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7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8">
            <a:hlinkClick r:id="rId2" action="ppaction://hlinksldjump"/>
          </p:cNvPr>
          <p:cNvSpPr txBox="1">
            <a:spLocks noChangeArrowheads="1"/>
          </p:cNvSpPr>
          <p:nvPr/>
        </p:nvSpPr>
        <p:spPr bwMode="auto">
          <a:xfrm>
            <a:off x="5735639" y="188914"/>
            <a:ext cx="54752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
        <p:nvSpPr>
          <p:cNvPr id="68611" name="Text Box 3"/>
          <p:cNvSpPr txBox="1">
            <a:spLocks noChangeArrowheads="1"/>
          </p:cNvSpPr>
          <p:nvPr/>
        </p:nvSpPr>
        <p:spPr bwMode="auto">
          <a:xfrm>
            <a:off x="1757364" y="2349501"/>
            <a:ext cx="85867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       3</a:t>
            </a:r>
            <a:r>
              <a:rPr lang="zh-CN" altLang="en-US" sz="2800"/>
              <a:t>）</a:t>
            </a:r>
            <a:r>
              <a:rPr lang="en-US" altLang="zh-CN" sz="2800"/>
              <a:t>P2</a:t>
            </a:r>
            <a:r>
              <a:rPr lang="zh-CN" altLang="en-US" sz="2800"/>
              <a:t>口</a:t>
            </a:r>
          </a:p>
          <a:p>
            <a:r>
              <a:rPr lang="en-US" altLang="zh-CN" sz="2800"/>
              <a:t>       P2</a:t>
            </a:r>
            <a:r>
              <a:rPr lang="zh-CN" altLang="en-US" sz="2800"/>
              <a:t>口某一位的结构图如图</a:t>
            </a:r>
            <a:r>
              <a:rPr lang="en-US" altLang="zh-CN" sz="2800"/>
              <a:t>2-11</a:t>
            </a:r>
            <a:r>
              <a:rPr lang="zh-CN" altLang="en-US" sz="2800"/>
              <a:t>所示，由图可见，电路是由一个输出锁存器（</a:t>
            </a:r>
            <a:r>
              <a:rPr lang="en-US" altLang="zh-CN" sz="2800"/>
              <a:t>D</a:t>
            </a:r>
            <a:r>
              <a:rPr lang="zh-CN" altLang="en-US" sz="2800"/>
              <a:t>触发器）、两个三态输入缓冲器（</a:t>
            </a:r>
            <a:r>
              <a:rPr lang="en-US" altLang="zh-CN" sz="2800"/>
              <a:t>1</a:t>
            </a:r>
            <a:r>
              <a:rPr lang="zh-CN" altLang="en-US" sz="2800"/>
              <a:t>和</a:t>
            </a:r>
            <a:r>
              <a:rPr lang="en-US" altLang="zh-CN" sz="2800"/>
              <a:t>2</a:t>
            </a:r>
            <a:r>
              <a:rPr lang="zh-CN" altLang="en-US" sz="2800"/>
              <a:t>）、一个转换开关</a:t>
            </a:r>
            <a:r>
              <a:rPr lang="en-US" altLang="zh-CN" sz="2800"/>
              <a:t>MUX</a:t>
            </a:r>
            <a:r>
              <a:rPr lang="zh-CN" altLang="en-US" sz="2800"/>
              <a:t>、一个反向器、一个输出驱动电路</a:t>
            </a:r>
            <a:r>
              <a:rPr lang="en-US" altLang="zh-CN" sz="2800"/>
              <a:t>(T</a:t>
            </a:r>
            <a:r>
              <a:rPr lang="zh-CN" altLang="en-US" sz="2800"/>
              <a:t>和上拉电阻</a:t>
            </a:r>
            <a:r>
              <a:rPr lang="en-US" altLang="zh-CN" sz="2800"/>
              <a:t>)</a:t>
            </a:r>
            <a:r>
              <a:rPr lang="zh-CN" altLang="en-US" sz="2800"/>
              <a:t>组成。 </a:t>
            </a:r>
          </a:p>
        </p:txBody>
      </p:sp>
      <p:sp>
        <p:nvSpPr>
          <p:cNvPr id="68612" name="Text Box 6"/>
          <p:cNvSpPr txBox="1">
            <a:spLocks noChangeArrowheads="1"/>
          </p:cNvSpPr>
          <p:nvPr/>
        </p:nvSpPr>
        <p:spPr bwMode="auto">
          <a:xfrm>
            <a:off x="1663700" y="5248275"/>
            <a:ext cx="9004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t> </a:t>
            </a:r>
            <a:endParaRPr lang="zh-CN" altLang="en-US"/>
          </a:p>
        </p:txBody>
      </p:sp>
    </p:spTree>
    <p:extLst>
      <p:ext uri="{BB962C8B-B14F-4D97-AF65-F5344CB8AC3E}">
        <p14:creationId xmlns:p14="http://schemas.microsoft.com/office/powerpoint/2010/main" val="5302293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diamond(in)">
                                      <p:cBhvr>
                                        <p:cTn id="7" dur="10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150" y="2133601"/>
            <a:ext cx="7416800"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5" name="Text Box 5"/>
          <p:cNvSpPr txBox="1">
            <a:spLocks noChangeArrowheads="1"/>
          </p:cNvSpPr>
          <p:nvPr/>
        </p:nvSpPr>
        <p:spPr bwMode="auto">
          <a:xfrm>
            <a:off x="4511676" y="6092826"/>
            <a:ext cx="4030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2-11  P2</a:t>
            </a:r>
            <a:r>
              <a:rPr lang="zh-CN" altLang="en-US" sz="2800"/>
              <a:t>口某位的结构</a:t>
            </a:r>
          </a:p>
        </p:txBody>
      </p:sp>
      <p:sp>
        <p:nvSpPr>
          <p:cNvPr id="4" name="TextBox 8">
            <a:hlinkClick r:id="rId3" action="ppaction://hlinksldjump"/>
          </p:cNvPr>
          <p:cNvSpPr txBox="1">
            <a:spLocks noChangeArrowheads="1"/>
          </p:cNvSpPr>
          <p:nvPr/>
        </p:nvSpPr>
        <p:spPr bwMode="auto">
          <a:xfrm>
            <a:off x="5664200" y="155575"/>
            <a:ext cx="54752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2101169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nodeType="afterGroup">
                            <p:stCondLst>
                              <p:cond delay="1000"/>
                            </p:stCondLst>
                            <p:childTnLst>
                              <p:par>
                                <p:cTn id="16" presetID="8"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1738314" y="2060576"/>
            <a:ext cx="873283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r>
              <a:rPr lang="en-US" altLang="zh-CN" sz="2800"/>
              <a:t>4</a:t>
            </a:r>
            <a:r>
              <a:rPr lang="zh-CN" altLang="en-US" sz="2800"/>
              <a:t>）</a:t>
            </a:r>
            <a:r>
              <a:rPr lang="en-US" altLang="zh-CN" sz="2800"/>
              <a:t>P3</a:t>
            </a:r>
            <a:r>
              <a:rPr lang="zh-CN" altLang="en-US" sz="2800"/>
              <a:t>口</a:t>
            </a:r>
          </a:p>
          <a:p>
            <a:r>
              <a:rPr lang="en-US" altLang="zh-CN" sz="2800"/>
              <a:t>       P3</a:t>
            </a:r>
            <a:r>
              <a:rPr lang="zh-CN" altLang="en-US" sz="2800"/>
              <a:t>口某一位的结构图如图</a:t>
            </a:r>
            <a:r>
              <a:rPr lang="en-US" altLang="zh-CN" sz="2800"/>
              <a:t>2-12</a:t>
            </a:r>
            <a:r>
              <a:rPr lang="zh-CN" altLang="en-US" sz="2800"/>
              <a:t>所示，电路是由一个输出锁存器（</a:t>
            </a:r>
            <a:r>
              <a:rPr lang="en-US" altLang="zh-CN" sz="2800"/>
              <a:t>D</a:t>
            </a:r>
            <a:r>
              <a:rPr lang="zh-CN" altLang="en-US" sz="2800"/>
              <a:t>触发器）、</a:t>
            </a:r>
            <a:r>
              <a:rPr lang="en-US" altLang="zh-CN" sz="2800"/>
              <a:t>3</a:t>
            </a:r>
            <a:r>
              <a:rPr lang="zh-CN" altLang="en-US" sz="2800"/>
              <a:t>个三态输入缓冲器（</a:t>
            </a:r>
            <a:r>
              <a:rPr lang="en-US" altLang="zh-CN" sz="2800"/>
              <a:t>1</a:t>
            </a:r>
            <a:r>
              <a:rPr lang="zh-CN" altLang="en-US" sz="2800"/>
              <a:t>、</a:t>
            </a:r>
            <a:r>
              <a:rPr lang="en-US" altLang="zh-CN" sz="2800"/>
              <a:t>2</a:t>
            </a:r>
            <a:r>
              <a:rPr lang="zh-CN" altLang="en-US" sz="2800"/>
              <a:t>和</a:t>
            </a:r>
            <a:r>
              <a:rPr lang="en-US" altLang="zh-CN" sz="2800"/>
              <a:t>3</a:t>
            </a:r>
            <a:r>
              <a:rPr lang="zh-CN" altLang="en-US" sz="2800"/>
              <a:t>）、一个与非门和一个输出驱动电路</a:t>
            </a:r>
            <a:r>
              <a:rPr lang="en-US" altLang="zh-CN" sz="2800"/>
              <a:t>(T</a:t>
            </a:r>
            <a:r>
              <a:rPr lang="zh-CN" altLang="en-US" sz="2800"/>
              <a:t>和上拉电阻</a:t>
            </a:r>
            <a:r>
              <a:rPr lang="en-US" altLang="zh-CN" sz="2800"/>
              <a:t>)</a:t>
            </a:r>
            <a:r>
              <a:rPr lang="zh-CN" altLang="en-US" sz="2800"/>
              <a:t>组成。 </a:t>
            </a:r>
          </a:p>
        </p:txBody>
      </p:sp>
      <p:sp>
        <p:nvSpPr>
          <p:cNvPr id="4" name="TextBox 8">
            <a:hlinkClick r:id="rId2" action="ppaction://hlinksldjump"/>
          </p:cNvPr>
          <p:cNvSpPr txBox="1">
            <a:spLocks noChangeArrowheads="1"/>
          </p:cNvSpPr>
          <p:nvPr/>
        </p:nvSpPr>
        <p:spPr bwMode="auto">
          <a:xfrm>
            <a:off x="6311900" y="188914"/>
            <a:ext cx="54752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411634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hlinkClick r:id="rId2" action="ppaction://hlinksldjump"/>
          </p:cNvPr>
          <p:cNvSpPr txBox="1">
            <a:spLocks noChangeArrowheads="1"/>
          </p:cNvSpPr>
          <p:nvPr/>
        </p:nvSpPr>
        <p:spPr bwMode="auto">
          <a:xfrm>
            <a:off x="6002338" y="211139"/>
            <a:ext cx="5473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pic>
        <p:nvPicPr>
          <p:cNvPr id="3" name="Picture 3"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3" y="2420939"/>
            <a:ext cx="76327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Text Box 4"/>
          <p:cNvSpPr txBox="1">
            <a:spLocks noChangeArrowheads="1"/>
          </p:cNvSpPr>
          <p:nvPr/>
        </p:nvSpPr>
        <p:spPr bwMode="auto">
          <a:xfrm>
            <a:off x="3792539" y="6165850"/>
            <a:ext cx="38576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2-12P3</a:t>
            </a:r>
            <a:r>
              <a:rPr lang="zh-CN" altLang="en-US" sz="2800"/>
              <a:t>口某位的结构</a:t>
            </a:r>
          </a:p>
        </p:txBody>
      </p:sp>
    </p:spTree>
    <p:extLst>
      <p:ext uri="{BB962C8B-B14F-4D97-AF65-F5344CB8AC3E}">
        <p14:creationId xmlns:p14="http://schemas.microsoft.com/office/powerpoint/2010/main" val="34326344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nodeType="afterGroup">
                            <p:stCondLst>
                              <p:cond delay="1000"/>
                            </p:stCondLst>
                            <p:childTnLst>
                              <p:par>
                                <p:cTn id="9" presetID="2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8">
            <a:hlinkClick r:id="rId2" action="ppaction://hlinksldjump"/>
          </p:cNvPr>
          <p:cNvSpPr txBox="1">
            <a:spLocks noChangeArrowheads="1"/>
          </p:cNvSpPr>
          <p:nvPr/>
        </p:nvSpPr>
        <p:spPr bwMode="auto">
          <a:xfrm>
            <a:off x="4583114" y="179389"/>
            <a:ext cx="6264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Calibri" panose="020F0502020204030204" pitchFamily="34" charset="0"/>
              </a:rPr>
              <a:t>2. 1</a:t>
            </a:r>
            <a:r>
              <a:rPr lang="zh-CN" altLang="en-US" sz="2800" b="1" dirty="0">
                <a:latin typeface="Calibri" panose="020F0502020204030204" pitchFamily="34" charset="0"/>
              </a:rPr>
              <a:t>项目</a:t>
            </a:r>
            <a:r>
              <a:rPr lang="en-US" altLang="zh-CN" sz="2800" b="1" dirty="0">
                <a:latin typeface="Calibri" panose="020F0502020204030204" pitchFamily="34" charset="0"/>
              </a:rPr>
              <a:t>5</a:t>
            </a:r>
            <a:r>
              <a:rPr lang="zh-CN" altLang="en-US" sz="2800" b="1" dirty="0" smtClean="0">
                <a:latin typeface="Calibri" panose="020F0502020204030204" pitchFamily="34" charset="0"/>
              </a:rPr>
              <a:t>：</a:t>
            </a:r>
            <a:r>
              <a:rPr lang="en-US" altLang="zh-CN" sz="2800" b="1" dirty="0" smtClean="0">
                <a:latin typeface="Calibri" panose="020F0502020204030204" pitchFamily="34" charset="0"/>
              </a:rPr>
              <a:t>80C51</a:t>
            </a:r>
            <a:r>
              <a:rPr lang="zh-CN" altLang="en-US" sz="2800" b="1" dirty="0">
                <a:latin typeface="Calibri" panose="020F0502020204030204" pitchFamily="34" charset="0"/>
              </a:rPr>
              <a:t>单片机内部结构</a:t>
            </a:r>
            <a:r>
              <a:rPr lang="zh-CN" altLang="en-US" sz="2800" dirty="0">
                <a:latin typeface="宋体" panose="02010600030101010101" pitchFamily="2" charset="-122"/>
              </a:rPr>
              <a:t> </a:t>
            </a:r>
          </a:p>
        </p:txBody>
      </p:sp>
      <p:sp>
        <p:nvSpPr>
          <p:cNvPr id="8195" name="Text Box 3"/>
          <p:cNvSpPr txBox="1">
            <a:spLocks noChangeArrowheads="1"/>
          </p:cNvSpPr>
          <p:nvPr/>
        </p:nvSpPr>
        <p:spPr bwMode="auto">
          <a:xfrm>
            <a:off x="1900239" y="1773239"/>
            <a:ext cx="61610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2. 1</a:t>
            </a:r>
            <a:r>
              <a:rPr lang="zh-CN" altLang="en-US" sz="2800" b="1">
                <a:latin typeface="Calibri" panose="020F0502020204030204" pitchFamily="34" charset="0"/>
              </a:rPr>
              <a:t>项目</a:t>
            </a:r>
            <a:r>
              <a:rPr lang="en-US" altLang="zh-CN" sz="2800" b="1">
                <a:latin typeface="Calibri" panose="020F0502020204030204" pitchFamily="34" charset="0"/>
              </a:rPr>
              <a:t>5</a:t>
            </a:r>
            <a:r>
              <a:rPr lang="zh-CN" altLang="en-US" sz="2800" b="1">
                <a:latin typeface="Calibri" panose="020F0502020204030204" pitchFamily="34" charset="0"/>
              </a:rPr>
              <a:t>：认识</a:t>
            </a:r>
            <a:r>
              <a:rPr lang="en-US" altLang="zh-CN" sz="2800" b="1">
                <a:latin typeface="Calibri" panose="020F0502020204030204" pitchFamily="34" charset="0"/>
              </a:rPr>
              <a:t>80C51</a:t>
            </a:r>
            <a:r>
              <a:rPr lang="zh-CN" altLang="en-US" sz="2800" b="1">
                <a:latin typeface="Calibri" panose="020F0502020204030204" pitchFamily="34" charset="0"/>
              </a:rPr>
              <a:t>单片机内部结构</a:t>
            </a:r>
            <a:endParaRPr lang="en-US" altLang="zh-CN" sz="2800" b="1">
              <a:latin typeface="Calibri" panose="020F0502020204030204" pitchFamily="34" charset="0"/>
            </a:endParaRPr>
          </a:p>
          <a:p>
            <a:r>
              <a:rPr lang="zh-CN" altLang="en-US" sz="2800" b="1">
                <a:solidFill>
                  <a:srgbClr val="FF0000"/>
                </a:solidFill>
              </a:rPr>
              <a:t>学习目的：</a:t>
            </a:r>
          </a:p>
          <a:p>
            <a:r>
              <a:rPr lang="zh-CN" altLang="en-US" sz="2800"/>
              <a:t>（</a:t>
            </a:r>
            <a:r>
              <a:rPr lang="en-US" altLang="zh-CN" sz="2800"/>
              <a:t>1</a:t>
            </a:r>
            <a:r>
              <a:rPr lang="zh-CN" altLang="en-US" sz="2800"/>
              <a:t>）了解</a:t>
            </a:r>
            <a:r>
              <a:rPr lang="en-US" altLang="zh-CN" sz="2800"/>
              <a:t>80C51</a:t>
            </a:r>
            <a:r>
              <a:rPr lang="zh-CN" altLang="en-US" sz="2800"/>
              <a:t>的内部结构；</a:t>
            </a:r>
          </a:p>
          <a:p>
            <a:r>
              <a:rPr lang="zh-CN" altLang="en-US" sz="2800"/>
              <a:t>（</a:t>
            </a:r>
            <a:r>
              <a:rPr lang="en-US" altLang="zh-CN" sz="2800"/>
              <a:t>2</a:t>
            </a:r>
            <a:r>
              <a:rPr lang="zh-CN" altLang="en-US" sz="2800"/>
              <a:t>）掌握</a:t>
            </a:r>
            <a:r>
              <a:rPr lang="en-US" altLang="zh-CN" sz="2800"/>
              <a:t>80C51</a:t>
            </a:r>
            <a:r>
              <a:rPr lang="zh-CN" altLang="en-US" sz="2800"/>
              <a:t>引脚信号功能定义；</a:t>
            </a:r>
          </a:p>
          <a:p>
            <a:r>
              <a:rPr lang="zh-CN" altLang="en-US" sz="2800"/>
              <a:t>（</a:t>
            </a:r>
            <a:r>
              <a:rPr lang="en-US" altLang="zh-CN" sz="2800"/>
              <a:t>3</a:t>
            </a:r>
            <a:r>
              <a:rPr lang="zh-CN" altLang="en-US" sz="2800"/>
              <a:t>）掌握</a:t>
            </a:r>
            <a:r>
              <a:rPr lang="en-US" altLang="zh-CN" sz="2800"/>
              <a:t>80C51</a:t>
            </a:r>
            <a:r>
              <a:rPr lang="zh-CN" altLang="en-US" sz="2800"/>
              <a:t>的存储器空间分配。</a:t>
            </a:r>
            <a:endParaRPr lang="zh-CN" altLang="en-US" sz="2800" b="1"/>
          </a:p>
          <a:p>
            <a:r>
              <a:rPr lang="zh-CN" altLang="en-US" sz="2800" b="1">
                <a:solidFill>
                  <a:srgbClr val="FF0000"/>
                </a:solidFill>
              </a:rPr>
              <a:t>学习重点和难点：</a:t>
            </a:r>
          </a:p>
          <a:p>
            <a:r>
              <a:rPr lang="zh-CN" altLang="en-US" sz="2800"/>
              <a:t>（</a:t>
            </a:r>
            <a:r>
              <a:rPr lang="en-US" altLang="zh-CN" sz="2800"/>
              <a:t>1</a:t>
            </a:r>
            <a:r>
              <a:rPr lang="zh-CN" altLang="en-US" sz="2800"/>
              <a:t>）</a:t>
            </a:r>
            <a:r>
              <a:rPr lang="en-US" altLang="zh-CN" sz="2800"/>
              <a:t>80C51</a:t>
            </a:r>
            <a:r>
              <a:rPr lang="zh-CN" altLang="en-US" sz="2800"/>
              <a:t>引脚信号功能定义；</a:t>
            </a:r>
          </a:p>
          <a:p>
            <a:r>
              <a:rPr lang="zh-CN" altLang="en-US" sz="2800"/>
              <a:t>（</a:t>
            </a:r>
            <a:r>
              <a:rPr lang="en-US" altLang="zh-CN" sz="2800"/>
              <a:t>2</a:t>
            </a:r>
            <a:r>
              <a:rPr lang="zh-CN" altLang="en-US" sz="2800"/>
              <a:t>）</a:t>
            </a:r>
            <a:r>
              <a:rPr lang="en-US" altLang="zh-CN" sz="2800"/>
              <a:t>80C51</a:t>
            </a:r>
            <a:r>
              <a:rPr lang="zh-CN" altLang="en-US" sz="2800"/>
              <a:t>的存储器空间分配。</a:t>
            </a:r>
            <a:endParaRPr lang="zh-CN" altLang="en-US" sz="2800" b="1"/>
          </a:p>
          <a:p>
            <a:endParaRPr lang="zh-CN" altLang="en-US" sz="2800"/>
          </a:p>
        </p:txBody>
      </p:sp>
    </p:spTree>
    <p:extLst>
      <p:ext uri="{BB962C8B-B14F-4D97-AF65-F5344CB8AC3E}">
        <p14:creationId xmlns:p14="http://schemas.microsoft.com/office/powerpoint/2010/main" val="17193961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5"/>
          <p:cNvSpPr txBox="1">
            <a:spLocks noChangeArrowheads="1"/>
          </p:cNvSpPr>
          <p:nvPr/>
        </p:nvSpPr>
        <p:spPr bwMode="auto">
          <a:xfrm>
            <a:off x="1682751" y="2133600"/>
            <a:ext cx="8805863"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5</a:t>
            </a:r>
            <a:r>
              <a:rPr lang="zh-CN" altLang="en-US" sz="2800"/>
              <a:t>）</a:t>
            </a:r>
            <a:r>
              <a:rPr lang="en-US" altLang="zh-CN" sz="2800"/>
              <a:t>P</a:t>
            </a:r>
            <a:r>
              <a:rPr lang="zh-CN" altLang="en-US" sz="2800"/>
              <a:t>口带负载能力及注意事项</a:t>
            </a:r>
          </a:p>
          <a:p>
            <a:r>
              <a:rPr lang="zh-CN" altLang="en-US" sz="2800"/>
              <a:t>   （</a:t>
            </a:r>
            <a:r>
              <a:rPr lang="en-US" altLang="zh-CN" sz="2800"/>
              <a:t>1</a:t>
            </a:r>
            <a:r>
              <a:rPr lang="zh-CN" altLang="en-US" sz="2800"/>
              <a:t>）</a:t>
            </a:r>
            <a:r>
              <a:rPr lang="en-US" altLang="zh-CN" sz="2800"/>
              <a:t>P</a:t>
            </a:r>
            <a:r>
              <a:rPr lang="zh-CN" altLang="en-US" sz="2800"/>
              <a:t>口带负载能力 </a:t>
            </a:r>
          </a:p>
          <a:p>
            <a:r>
              <a:rPr lang="zh-CN" altLang="en-US" sz="2800"/>
              <a:t>      ① </a:t>
            </a:r>
            <a:r>
              <a:rPr lang="en-US" altLang="zh-CN" sz="2800"/>
              <a:t>P0</a:t>
            </a:r>
            <a:r>
              <a:rPr lang="zh-CN" altLang="en-US" sz="2800"/>
              <a:t>、</a:t>
            </a:r>
            <a:r>
              <a:rPr lang="en-US" altLang="zh-CN" sz="2800"/>
              <a:t>P1</a:t>
            </a:r>
            <a:r>
              <a:rPr lang="zh-CN" altLang="en-US" sz="2800"/>
              <a:t>、</a:t>
            </a:r>
            <a:r>
              <a:rPr lang="en-US" altLang="zh-CN" sz="2800"/>
              <a:t>P2</a:t>
            </a:r>
            <a:r>
              <a:rPr lang="zh-CN" altLang="en-US" sz="2800"/>
              <a:t>、</a:t>
            </a:r>
            <a:r>
              <a:rPr lang="en-US" altLang="zh-CN" sz="2800"/>
              <a:t>P3</a:t>
            </a:r>
            <a:r>
              <a:rPr lang="zh-CN" altLang="en-US" sz="2800"/>
              <a:t>口的电平与</a:t>
            </a:r>
            <a:r>
              <a:rPr lang="en-US" altLang="zh-CN" sz="2800"/>
              <a:t>CMOS</a:t>
            </a:r>
            <a:r>
              <a:rPr lang="zh-CN" altLang="en-US" sz="2800"/>
              <a:t>和</a:t>
            </a:r>
            <a:r>
              <a:rPr lang="en-US" altLang="zh-CN" sz="2800"/>
              <a:t>TTL</a:t>
            </a:r>
            <a:r>
              <a:rPr lang="zh-CN" altLang="en-US" sz="2800"/>
              <a:t>电平兼容。</a:t>
            </a:r>
          </a:p>
          <a:p>
            <a:r>
              <a:rPr lang="zh-CN" altLang="en-US" sz="2800"/>
              <a:t>      ② </a:t>
            </a:r>
            <a:r>
              <a:rPr lang="en-US" altLang="zh-CN" sz="2800"/>
              <a:t>P0</a:t>
            </a:r>
            <a:r>
              <a:rPr lang="zh-CN" altLang="en-US" sz="2800"/>
              <a:t>口的每一位能驱动</a:t>
            </a:r>
            <a:r>
              <a:rPr lang="en-US" altLang="zh-CN" sz="2800"/>
              <a:t>8</a:t>
            </a:r>
            <a:r>
              <a:rPr lang="zh-CN" altLang="en-US" sz="2800"/>
              <a:t>个</a:t>
            </a:r>
            <a:r>
              <a:rPr lang="en-US" altLang="zh-CN" sz="2800"/>
              <a:t>LSTTL</a:t>
            </a:r>
            <a:r>
              <a:rPr lang="zh-CN" altLang="en-US" sz="2800"/>
              <a:t>（低功耗肖特基</a:t>
            </a:r>
            <a:r>
              <a:rPr lang="en-US" altLang="zh-CN" sz="2800"/>
              <a:t>TTL</a:t>
            </a:r>
            <a:r>
              <a:rPr lang="zh-CN" altLang="en-US" sz="2800"/>
              <a:t>）负载。在作为通用</a:t>
            </a:r>
            <a:r>
              <a:rPr lang="en-US" altLang="zh-CN" sz="2800"/>
              <a:t>I/O</a:t>
            </a:r>
            <a:r>
              <a:rPr lang="zh-CN" altLang="en-US" sz="2800"/>
              <a:t>口使用时，输出驱动电路是开漏的，所以，驱动集电极开路</a:t>
            </a:r>
            <a:r>
              <a:rPr lang="en-US" altLang="zh-CN" sz="2800"/>
              <a:t>(OC</a:t>
            </a:r>
            <a:r>
              <a:rPr lang="zh-CN" altLang="en-US" sz="2800"/>
              <a:t>门</a:t>
            </a:r>
            <a:r>
              <a:rPr lang="en-US" altLang="zh-CN" sz="2800"/>
              <a:t>)</a:t>
            </a:r>
            <a:r>
              <a:rPr lang="zh-CN" altLang="en-US" sz="2800"/>
              <a:t>电路或漏级开路电路需外接上拉电阻。当作为地址</a:t>
            </a:r>
            <a:r>
              <a:rPr lang="en-US" altLang="zh-CN" sz="2800"/>
              <a:t>/</a:t>
            </a:r>
            <a:r>
              <a:rPr lang="zh-CN" altLang="en-US" sz="2800"/>
              <a:t>数据总线使用时</a:t>
            </a:r>
            <a:r>
              <a:rPr lang="en-US" altLang="zh-CN" sz="2800"/>
              <a:t>(T1</a:t>
            </a:r>
            <a:r>
              <a:rPr lang="zh-CN" altLang="en-US" sz="2800"/>
              <a:t>可以提供上拉电平</a:t>
            </a:r>
            <a:r>
              <a:rPr lang="en-US" altLang="zh-CN" sz="2800"/>
              <a:t>)</a:t>
            </a:r>
            <a:r>
              <a:rPr lang="zh-CN" altLang="en-US" sz="2800"/>
              <a:t>，口线不是开漏的，无需外接上拉电阻。</a:t>
            </a:r>
          </a:p>
        </p:txBody>
      </p:sp>
      <p:sp>
        <p:nvSpPr>
          <p:cNvPr id="6" name="TextBox 8">
            <a:hlinkClick r:id="rId2" action="ppaction://hlinksldjump"/>
          </p:cNvPr>
          <p:cNvSpPr txBox="1">
            <a:spLocks noChangeArrowheads="1"/>
          </p:cNvSpPr>
          <p:nvPr/>
        </p:nvSpPr>
        <p:spPr bwMode="auto">
          <a:xfrm>
            <a:off x="5880100" y="188914"/>
            <a:ext cx="54752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27298849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hlinkClick r:id="rId2" action="ppaction://hlinksldjump"/>
          </p:cNvPr>
          <p:cNvSpPr txBox="1">
            <a:spLocks noChangeArrowheads="1"/>
          </p:cNvSpPr>
          <p:nvPr/>
        </p:nvSpPr>
        <p:spPr bwMode="auto">
          <a:xfrm>
            <a:off x="5735639" y="222250"/>
            <a:ext cx="54752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
        <p:nvSpPr>
          <p:cNvPr id="73731" name="矩形 3"/>
          <p:cNvSpPr>
            <a:spLocks noChangeArrowheads="1"/>
          </p:cNvSpPr>
          <p:nvPr/>
        </p:nvSpPr>
        <p:spPr bwMode="auto">
          <a:xfrm>
            <a:off x="1992313" y="2276476"/>
            <a:ext cx="82804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      ③</a:t>
            </a:r>
            <a:r>
              <a:rPr lang="en-US" altLang="zh-CN" sz="2800"/>
              <a:t>P1</a:t>
            </a:r>
            <a:r>
              <a:rPr lang="zh-CN" altLang="en-US" sz="2800"/>
              <a:t>～</a:t>
            </a:r>
            <a:r>
              <a:rPr lang="en-US" altLang="zh-CN" sz="2800"/>
              <a:t>P3</a:t>
            </a:r>
            <a:r>
              <a:rPr lang="zh-CN" altLang="en-US" sz="2800"/>
              <a:t>口的每一位能驱动</a:t>
            </a:r>
            <a:r>
              <a:rPr lang="en-US" altLang="zh-CN" sz="2800"/>
              <a:t>4</a:t>
            </a:r>
            <a:r>
              <a:rPr lang="zh-CN" altLang="en-US" sz="2800"/>
              <a:t>个</a:t>
            </a:r>
            <a:r>
              <a:rPr lang="en-US" altLang="zh-CN" sz="2800"/>
              <a:t>LSTTL</a:t>
            </a:r>
            <a:r>
              <a:rPr lang="zh-CN" altLang="en-US" sz="2800"/>
              <a:t>负载。它们的输出驱动电路有上拉电阻，所以可以方便地由集电极开路</a:t>
            </a:r>
            <a:r>
              <a:rPr lang="en-US" altLang="zh-CN" sz="2800"/>
              <a:t>(OC</a:t>
            </a:r>
            <a:r>
              <a:rPr lang="zh-CN" altLang="en-US" sz="2800"/>
              <a:t>门</a:t>
            </a:r>
            <a:r>
              <a:rPr lang="en-US" altLang="zh-CN" sz="2800"/>
              <a:t>)</a:t>
            </a:r>
            <a:r>
              <a:rPr lang="zh-CN" altLang="en-US" sz="2800"/>
              <a:t>电路或漏级开路电路所驱动，而无需外接上拉电阻。</a:t>
            </a:r>
            <a:endParaRPr lang="en-US" altLang="zh-CN" sz="2800"/>
          </a:p>
          <a:p>
            <a:endParaRPr lang="zh-CN" altLang="en-US" sz="2800"/>
          </a:p>
        </p:txBody>
      </p:sp>
    </p:spTree>
    <p:extLst>
      <p:ext uri="{BB962C8B-B14F-4D97-AF65-F5344CB8AC3E}">
        <p14:creationId xmlns:p14="http://schemas.microsoft.com/office/powerpoint/2010/main" val="22729091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矩形 1"/>
          <p:cNvSpPr>
            <a:spLocks noChangeArrowheads="1"/>
          </p:cNvSpPr>
          <p:nvPr/>
        </p:nvSpPr>
        <p:spPr bwMode="auto">
          <a:xfrm>
            <a:off x="1858964" y="2060575"/>
            <a:ext cx="8351837"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t>(2) P0</a:t>
            </a:r>
            <a:r>
              <a:rPr lang="zh-CN" altLang="en-US" sz="2400"/>
              <a:t>～</a:t>
            </a:r>
            <a:r>
              <a:rPr lang="en-US" altLang="zh-CN" sz="2400"/>
              <a:t>P3</a:t>
            </a:r>
            <a:r>
              <a:rPr lang="zh-CN" altLang="en-US" sz="2400"/>
              <a:t>口使用时应注意事项</a:t>
            </a:r>
          </a:p>
          <a:p>
            <a:r>
              <a:rPr lang="zh-CN" altLang="en-US" sz="2400"/>
              <a:t>① 如果</a:t>
            </a:r>
            <a:r>
              <a:rPr lang="en-US" altLang="zh-CN" sz="2400"/>
              <a:t>80C51</a:t>
            </a:r>
            <a:r>
              <a:rPr lang="zh-CN" altLang="en-US" sz="2400"/>
              <a:t>单片机内部程序存贮器</a:t>
            </a:r>
            <a:r>
              <a:rPr lang="en-US" altLang="zh-CN" sz="2400"/>
              <a:t>ROM</a:t>
            </a:r>
            <a:r>
              <a:rPr lang="zh-CN" altLang="en-US" sz="2400"/>
              <a:t>够用，不需要扩展外部存贮器和</a:t>
            </a:r>
            <a:r>
              <a:rPr lang="en-US" altLang="zh-CN" sz="2400"/>
              <a:t>I/O</a:t>
            </a:r>
            <a:r>
              <a:rPr lang="zh-CN" altLang="en-US" sz="2400"/>
              <a:t>接口，</a:t>
            </a:r>
            <a:r>
              <a:rPr lang="en-US" altLang="zh-CN" sz="2400"/>
              <a:t>80C51</a:t>
            </a:r>
            <a:r>
              <a:rPr lang="zh-CN" altLang="en-US" sz="2400"/>
              <a:t>的四个口均可作</a:t>
            </a:r>
            <a:r>
              <a:rPr lang="en-US" altLang="zh-CN" sz="2400"/>
              <a:t>I/O</a:t>
            </a:r>
            <a:r>
              <a:rPr lang="zh-CN" altLang="en-US" sz="2400"/>
              <a:t>口使用。</a:t>
            </a:r>
          </a:p>
          <a:p>
            <a:r>
              <a:rPr lang="zh-CN" altLang="en-US" sz="2400"/>
              <a:t>② 四个口在作输入口使用时，均应先对其写“</a:t>
            </a:r>
            <a:r>
              <a:rPr lang="en-US" altLang="zh-CN" sz="2400"/>
              <a:t>1”</a:t>
            </a:r>
            <a:r>
              <a:rPr lang="zh-CN" altLang="en-US" sz="2400"/>
              <a:t>，以避免误读。</a:t>
            </a:r>
          </a:p>
          <a:p>
            <a:r>
              <a:rPr lang="zh-CN" altLang="en-US" sz="2400"/>
              <a:t>③ </a:t>
            </a:r>
            <a:r>
              <a:rPr lang="en-US" altLang="zh-CN" sz="2400"/>
              <a:t>P0</a:t>
            </a:r>
            <a:r>
              <a:rPr lang="zh-CN" altLang="en-US" sz="2400"/>
              <a:t>口作</a:t>
            </a:r>
            <a:r>
              <a:rPr lang="en-US" altLang="zh-CN" sz="2400"/>
              <a:t>I/O</a:t>
            </a:r>
            <a:r>
              <a:rPr lang="zh-CN" altLang="en-US" sz="2400"/>
              <a:t>口使用时应外接</a:t>
            </a:r>
            <a:r>
              <a:rPr lang="en-US" altLang="zh-CN" sz="2400"/>
              <a:t>10K</a:t>
            </a:r>
            <a:r>
              <a:rPr lang="zh-CN" altLang="en-US" sz="2400"/>
              <a:t>的上拉电阻，其它口则可不必。</a:t>
            </a:r>
          </a:p>
          <a:p>
            <a:r>
              <a:rPr lang="zh-CN" altLang="en-US" sz="2400"/>
              <a:t>④ </a:t>
            </a:r>
            <a:r>
              <a:rPr lang="en-US" altLang="zh-CN" sz="2400"/>
              <a:t>P2</a:t>
            </a:r>
            <a:r>
              <a:rPr lang="zh-CN" altLang="en-US" sz="2400"/>
              <a:t>可某几根线作地址使用时，剩下的线不能作</a:t>
            </a:r>
            <a:r>
              <a:rPr lang="en-US" altLang="zh-CN" sz="2400"/>
              <a:t>I/O</a:t>
            </a:r>
            <a:r>
              <a:rPr lang="zh-CN" altLang="en-US" sz="2400"/>
              <a:t>口线使用。</a:t>
            </a:r>
          </a:p>
          <a:p>
            <a:r>
              <a:rPr lang="zh-CN" altLang="en-US" sz="2400"/>
              <a:t>⑤ </a:t>
            </a:r>
            <a:r>
              <a:rPr lang="en-US" altLang="zh-CN" sz="2400"/>
              <a:t>P3</a:t>
            </a:r>
            <a:r>
              <a:rPr lang="zh-CN" altLang="en-US" sz="2400"/>
              <a:t>口的某些口线作第二功能时，剩下的口线可以单独作</a:t>
            </a:r>
            <a:r>
              <a:rPr lang="en-US" altLang="zh-CN" sz="2400"/>
              <a:t>I/O</a:t>
            </a:r>
            <a:r>
              <a:rPr lang="zh-CN" altLang="en-US" sz="2400"/>
              <a:t>口线使用。</a:t>
            </a:r>
          </a:p>
        </p:txBody>
      </p:sp>
      <p:sp>
        <p:nvSpPr>
          <p:cNvPr id="3" name="TextBox 8">
            <a:hlinkClick r:id="rId2" action="ppaction://hlinksldjump"/>
          </p:cNvPr>
          <p:cNvSpPr txBox="1">
            <a:spLocks noChangeArrowheads="1"/>
          </p:cNvSpPr>
          <p:nvPr/>
        </p:nvSpPr>
        <p:spPr bwMode="auto">
          <a:xfrm>
            <a:off x="5808664" y="222250"/>
            <a:ext cx="54752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15233860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08214" y="1916113"/>
            <a:ext cx="7488237" cy="3109912"/>
          </a:xfrm>
          <a:prstGeom prst="rect">
            <a:avLst/>
          </a:prstGeom>
        </p:spPr>
        <p:txBody>
          <a:bodyPr>
            <a:spAutoFit/>
          </a:bodyPr>
          <a:lstStyle/>
          <a:p>
            <a:pPr>
              <a:defRPr/>
            </a:pPr>
            <a:r>
              <a:rPr lang="en-US" altLang="zh-CN" sz="2800" b="1" dirty="0">
                <a:solidFill>
                  <a:srgbClr val="FF0000"/>
                </a:solidFill>
                <a:latin typeface="+mn-ea"/>
              </a:rPr>
              <a:t>80C51</a:t>
            </a:r>
            <a:r>
              <a:rPr lang="zh-CN" altLang="en-US" sz="2800" b="1" dirty="0">
                <a:solidFill>
                  <a:srgbClr val="FF0000"/>
                </a:solidFill>
                <a:latin typeface="+mn-ea"/>
              </a:rPr>
              <a:t>单片机带负载能力</a:t>
            </a:r>
            <a:endParaRPr lang="en-US" altLang="zh-CN" sz="2800" b="1" dirty="0">
              <a:solidFill>
                <a:srgbClr val="FF0000"/>
              </a:solidFill>
              <a:latin typeface="+mn-ea"/>
            </a:endParaRPr>
          </a:p>
          <a:p>
            <a:pPr>
              <a:defRPr/>
            </a:pPr>
            <a:endParaRPr lang="en-US" altLang="zh-CN" sz="2800" b="1" dirty="0">
              <a:solidFill>
                <a:srgbClr val="98310C"/>
              </a:solidFill>
            </a:endParaRPr>
          </a:p>
          <a:p>
            <a:pPr>
              <a:defRPr/>
            </a:pPr>
            <a:r>
              <a:rPr lang="en-US" altLang="zh-CN" sz="2800" b="1" dirty="0"/>
              <a:t>1</a:t>
            </a:r>
            <a:r>
              <a:rPr lang="zh-CN" altLang="en-US" sz="2800" b="1" dirty="0"/>
              <a:t>、最大灌电流</a:t>
            </a:r>
          </a:p>
          <a:p>
            <a:pPr>
              <a:defRPr/>
            </a:pPr>
            <a:r>
              <a:rPr lang="zh-CN" altLang="en-US" sz="2800" b="1" dirty="0"/>
              <a:t>      每个</a:t>
            </a:r>
            <a:r>
              <a:rPr lang="en-US" altLang="zh-CN" sz="2800" b="1" dirty="0"/>
              <a:t>P</a:t>
            </a:r>
            <a:r>
              <a:rPr lang="zh-CN" altLang="en-US" sz="2800" b="1" dirty="0"/>
              <a:t>口平均</a:t>
            </a:r>
            <a:r>
              <a:rPr lang="en-US" altLang="zh-CN" sz="2800" b="1" dirty="0"/>
              <a:t>10mA</a:t>
            </a:r>
            <a:r>
              <a:rPr lang="zh-CN" altLang="en-US" sz="2800" b="1" dirty="0"/>
              <a:t>。</a:t>
            </a:r>
          </a:p>
          <a:p>
            <a:pPr>
              <a:defRPr/>
            </a:pPr>
            <a:r>
              <a:rPr lang="en-US" altLang="zh-CN" sz="2800" b="1" dirty="0"/>
              <a:t>      P0</a:t>
            </a:r>
            <a:r>
              <a:rPr lang="zh-CN" altLang="en-US" sz="2800" b="1" dirty="0"/>
              <a:t>口</a:t>
            </a:r>
            <a:r>
              <a:rPr lang="en-US" altLang="zh-CN" sz="2800" b="1" dirty="0"/>
              <a:t>26mA</a:t>
            </a:r>
            <a:r>
              <a:rPr lang="zh-CN" altLang="en-US" sz="2800" b="1" dirty="0"/>
              <a:t>； </a:t>
            </a:r>
            <a:endParaRPr lang="en-US" altLang="zh-CN" sz="2800" b="1" dirty="0"/>
          </a:p>
          <a:p>
            <a:pPr>
              <a:defRPr/>
            </a:pPr>
            <a:r>
              <a:rPr lang="en-US" altLang="zh-CN" sz="2800" b="1" dirty="0"/>
              <a:t>      P1</a:t>
            </a:r>
            <a:r>
              <a:rPr lang="zh-CN" altLang="en-US" sz="2800" b="1" dirty="0"/>
              <a:t>、 </a:t>
            </a:r>
            <a:r>
              <a:rPr lang="en-US" altLang="zh-CN" sz="2800" b="1" dirty="0"/>
              <a:t>P2</a:t>
            </a:r>
            <a:r>
              <a:rPr lang="zh-CN" altLang="en-US" sz="2800" b="1" dirty="0"/>
              <a:t>、 </a:t>
            </a:r>
            <a:r>
              <a:rPr lang="en-US" altLang="zh-CN" sz="2800" b="1" dirty="0"/>
              <a:t>P3</a:t>
            </a:r>
            <a:r>
              <a:rPr lang="zh-CN" altLang="en-US" sz="2800" b="1" dirty="0"/>
              <a:t>口</a:t>
            </a:r>
            <a:r>
              <a:rPr lang="en-US" altLang="zh-CN" sz="2800" b="1" dirty="0"/>
              <a:t>15mA</a:t>
            </a:r>
            <a:r>
              <a:rPr lang="zh-CN" altLang="en-US" sz="2800" b="1" dirty="0"/>
              <a:t>。</a:t>
            </a:r>
          </a:p>
          <a:p>
            <a:pPr>
              <a:defRPr/>
            </a:pPr>
            <a:r>
              <a:rPr lang="en-US" altLang="zh-CN" sz="2800" b="1" dirty="0"/>
              <a:t>2</a:t>
            </a:r>
            <a:r>
              <a:rPr lang="zh-CN" altLang="en-US" sz="2800" b="1" dirty="0"/>
              <a:t>、拉电流</a:t>
            </a:r>
            <a:r>
              <a:rPr lang="en-US" altLang="zh-CN" sz="2800" b="1" dirty="0"/>
              <a:t>80µ A</a:t>
            </a:r>
            <a:r>
              <a:rPr lang="zh-CN" altLang="en-US" sz="2800" b="1" dirty="0"/>
              <a:t>。</a:t>
            </a:r>
          </a:p>
        </p:txBody>
      </p:sp>
      <p:sp>
        <p:nvSpPr>
          <p:cNvPr id="3" name="TextBox 8">
            <a:hlinkClick r:id="rId2" action="ppaction://hlinksldjump"/>
          </p:cNvPr>
          <p:cNvSpPr txBox="1">
            <a:spLocks noChangeArrowheads="1"/>
          </p:cNvSpPr>
          <p:nvPr/>
        </p:nvSpPr>
        <p:spPr bwMode="auto">
          <a:xfrm>
            <a:off x="5951539" y="115889"/>
            <a:ext cx="54768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21585193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3"/>
          <p:cNvSpPr txBox="1">
            <a:spLocks noChangeArrowheads="1"/>
          </p:cNvSpPr>
          <p:nvPr/>
        </p:nvSpPr>
        <p:spPr bwMode="auto">
          <a:xfrm>
            <a:off x="1836738" y="2060576"/>
            <a:ext cx="8424862"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2.80C51</a:t>
            </a:r>
            <a:r>
              <a:rPr lang="zh-CN" altLang="en-US" sz="2800" b="1"/>
              <a:t>时钟电路与时序</a:t>
            </a:r>
            <a:endParaRPr lang="zh-CN" altLang="en-US" sz="2800"/>
          </a:p>
          <a:p>
            <a:r>
              <a:rPr lang="en-US" altLang="zh-CN" sz="2800"/>
              <a:t>       1</a:t>
            </a:r>
            <a:r>
              <a:rPr lang="zh-CN" altLang="en-US" sz="2800"/>
              <a:t>）时钟电路</a:t>
            </a:r>
          </a:p>
          <a:p>
            <a:r>
              <a:rPr lang="en-US" altLang="zh-CN" sz="2800"/>
              <a:t>       80C51</a:t>
            </a:r>
            <a:r>
              <a:rPr lang="zh-CN" altLang="en-US" sz="2800"/>
              <a:t>时钟信号通常有两种电路形式：内部振荡方式和外部振荡方式。</a:t>
            </a:r>
          </a:p>
          <a:p>
            <a:r>
              <a:rPr lang="zh-CN" altLang="en-US" sz="2800"/>
              <a:t>    （</a:t>
            </a:r>
            <a:r>
              <a:rPr lang="en-US" altLang="zh-CN" sz="2800"/>
              <a:t>1</a:t>
            </a:r>
            <a:r>
              <a:rPr lang="zh-CN" altLang="en-US" sz="2800"/>
              <a:t>）内部振荡方式</a:t>
            </a:r>
          </a:p>
          <a:p>
            <a:r>
              <a:rPr lang="zh-CN" altLang="en-US" sz="2800"/>
              <a:t>       在引脚 </a:t>
            </a:r>
            <a:r>
              <a:rPr lang="en-US" altLang="zh-CN" sz="2800"/>
              <a:t>XTAL1</a:t>
            </a:r>
            <a:r>
              <a:rPr lang="zh-CN" altLang="en-US" sz="2800"/>
              <a:t>和 </a:t>
            </a:r>
            <a:r>
              <a:rPr lang="en-US" altLang="zh-CN" sz="2800"/>
              <a:t>XTAL2</a:t>
            </a:r>
            <a:r>
              <a:rPr lang="zh-CN" altLang="en-US" sz="2800"/>
              <a:t>外接晶体振荡器（简称晶振）如图</a:t>
            </a:r>
            <a:r>
              <a:rPr lang="en-US" altLang="zh-CN" sz="2800"/>
              <a:t>2-14</a:t>
            </a:r>
            <a:r>
              <a:rPr lang="zh-CN" altLang="en-US" sz="2800"/>
              <a:t>所示。电容器</a:t>
            </a:r>
            <a:r>
              <a:rPr lang="en-US" altLang="zh-CN" sz="2800"/>
              <a:t>C1</a:t>
            </a:r>
            <a:r>
              <a:rPr lang="zh-CN" altLang="en-US" sz="2800"/>
              <a:t>、</a:t>
            </a:r>
            <a:r>
              <a:rPr lang="en-US" altLang="zh-CN" sz="2800"/>
              <a:t>C2</a:t>
            </a:r>
            <a:r>
              <a:rPr lang="zh-CN" altLang="en-US" sz="2800"/>
              <a:t>起稳定振荡频率、快速起振的作用。电容值一般为 </a:t>
            </a:r>
            <a:r>
              <a:rPr lang="en-US" altLang="zh-CN" sz="2800"/>
              <a:t>5</a:t>
            </a:r>
            <a:r>
              <a:rPr lang="zh-CN" altLang="en-US" sz="2800"/>
              <a:t>～</a:t>
            </a:r>
            <a:r>
              <a:rPr lang="en-US" altLang="zh-CN" sz="2800"/>
              <a:t>30PF</a:t>
            </a:r>
            <a:r>
              <a:rPr lang="zh-CN" altLang="en-US" sz="2800"/>
              <a:t>（常用</a:t>
            </a:r>
            <a:r>
              <a:rPr lang="en-US" altLang="zh-CN" sz="2800"/>
              <a:t>30PF</a:t>
            </a:r>
            <a:r>
              <a:rPr lang="zh-CN" altLang="en-US" sz="2800"/>
              <a:t>）。晶振的振荡频率范围在</a:t>
            </a:r>
            <a:r>
              <a:rPr lang="en-US" altLang="zh-CN" sz="2800"/>
              <a:t>1.2MHZ</a:t>
            </a:r>
            <a:r>
              <a:rPr lang="zh-CN" altLang="en-US" sz="2800"/>
              <a:t>～</a:t>
            </a:r>
            <a:r>
              <a:rPr lang="en-US" altLang="zh-CN" sz="2800"/>
              <a:t>12MHZ(</a:t>
            </a:r>
            <a:r>
              <a:rPr lang="zh-CN" altLang="en-US" sz="2800"/>
              <a:t>一般取</a:t>
            </a:r>
            <a:r>
              <a:rPr lang="en-US" altLang="zh-CN" sz="2800"/>
              <a:t>12MHZ</a:t>
            </a:r>
            <a:r>
              <a:rPr lang="zh-CN" altLang="en-US" sz="2800"/>
              <a:t>或</a:t>
            </a:r>
            <a:r>
              <a:rPr lang="en-US" altLang="zh-CN" sz="2800"/>
              <a:t>6MHZ)</a:t>
            </a:r>
            <a:r>
              <a:rPr lang="zh-CN" altLang="en-US" sz="2800"/>
              <a:t>。 </a:t>
            </a:r>
          </a:p>
          <a:p>
            <a:endParaRPr lang="zh-CN" altLang="en-US"/>
          </a:p>
        </p:txBody>
      </p:sp>
      <p:sp>
        <p:nvSpPr>
          <p:cNvPr id="4" name="TextBox 8">
            <a:hlinkClick r:id="rId2" action="ppaction://hlinksldjump"/>
          </p:cNvPr>
          <p:cNvSpPr txBox="1">
            <a:spLocks noChangeArrowheads="1"/>
          </p:cNvSpPr>
          <p:nvPr/>
        </p:nvSpPr>
        <p:spPr bwMode="auto">
          <a:xfrm>
            <a:off x="5735639" y="166689"/>
            <a:ext cx="54752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24080325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7"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550" y="2349501"/>
            <a:ext cx="7488238"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Text Box 4"/>
          <p:cNvSpPr txBox="1">
            <a:spLocks noChangeArrowheads="1"/>
          </p:cNvSpPr>
          <p:nvPr/>
        </p:nvSpPr>
        <p:spPr bwMode="auto">
          <a:xfrm>
            <a:off x="2116138" y="5902325"/>
            <a:ext cx="80121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2-14</a:t>
            </a:r>
            <a:r>
              <a:rPr lang="zh-CN" altLang="en-US" sz="2800"/>
              <a:t>内部振荡方式             图</a:t>
            </a:r>
            <a:r>
              <a:rPr lang="en-US" altLang="zh-CN" sz="2800"/>
              <a:t>2-15 </a:t>
            </a:r>
            <a:r>
              <a:rPr lang="zh-CN" altLang="en-US" sz="2800"/>
              <a:t>外部振荡方式</a:t>
            </a:r>
          </a:p>
          <a:p>
            <a:endParaRPr lang="zh-CN" altLang="en-US" sz="2800"/>
          </a:p>
        </p:txBody>
      </p:sp>
      <p:sp>
        <p:nvSpPr>
          <p:cNvPr id="77828" name="Text Box 5"/>
          <p:cNvSpPr txBox="1">
            <a:spLocks noChangeArrowheads="1"/>
          </p:cNvSpPr>
          <p:nvPr/>
        </p:nvSpPr>
        <p:spPr bwMode="auto">
          <a:xfrm>
            <a:off x="1524001" y="4313238"/>
            <a:ext cx="8893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 name="TextBox 8">
            <a:hlinkClick r:id="rId3" action="ppaction://hlinksldjump"/>
          </p:cNvPr>
          <p:cNvSpPr txBox="1">
            <a:spLocks noChangeArrowheads="1"/>
          </p:cNvSpPr>
          <p:nvPr/>
        </p:nvSpPr>
        <p:spPr bwMode="auto">
          <a:xfrm>
            <a:off x="5664200" y="177800"/>
            <a:ext cx="54752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29743910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62467"/>
                                        </p:tgtEl>
                                        <p:attrNameLst>
                                          <p:attrName>style.visibility</p:attrName>
                                        </p:attrNameLst>
                                      </p:cBhvr>
                                      <p:to>
                                        <p:strVal val="visible"/>
                                      </p:to>
                                    </p:set>
                                    <p:anim calcmode="lin" valueType="num">
                                      <p:cBhvr>
                                        <p:cTn id="7" dur="500" decel="50000" fill="hold">
                                          <p:stCondLst>
                                            <p:cond delay="0"/>
                                          </p:stCondLst>
                                        </p:cTn>
                                        <p:tgtEl>
                                          <p:spTgt spid="6246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246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2467"/>
                                        </p:tgtEl>
                                        <p:attrNameLst>
                                          <p:attrName>ppt_w</p:attrName>
                                        </p:attrNameLst>
                                      </p:cBhvr>
                                      <p:tavLst>
                                        <p:tav tm="0">
                                          <p:val>
                                            <p:strVal val="#ppt_w*.05"/>
                                          </p:val>
                                        </p:tav>
                                        <p:tav tm="100000">
                                          <p:val>
                                            <p:strVal val="#ppt_w"/>
                                          </p:val>
                                        </p:tav>
                                      </p:tavLst>
                                    </p:anim>
                                    <p:anim calcmode="lin" valueType="num">
                                      <p:cBhvr>
                                        <p:cTn id="10" dur="1000" fill="hold"/>
                                        <p:tgtEl>
                                          <p:spTgt spid="6246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246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246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246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2467"/>
                                        </p:tgtEl>
                                      </p:cBhvr>
                                    </p:animEffect>
                                  </p:childTnLst>
                                </p:cTn>
                              </p:par>
                            </p:childTnLst>
                          </p:cTn>
                        </p:par>
                        <p:par>
                          <p:cTn id="15" fill="hold" nodeType="afterGroup">
                            <p:stCondLst>
                              <p:cond delay="1000"/>
                            </p:stCondLst>
                            <p:childTnLst>
                              <p:par>
                                <p:cTn id="16" presetID="8"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3"/>
          <p:cNvSpPr txBox="1">
            <a:spLocks noChangeArrowheads="1"/>
          </p:cNvSpPr>
          <p:nvPr/>
        </p:nvSpPr>
        <p:spPr bwMode="auto">
          <a:xfrm>
            <a:off x="1808163" y="1989138"/>
            <a:ext cx="8445500" cy="424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     （</a:t>
            </a:r>
            <a:r>
              <a:rPr lang="en-US" altLang="zh-CN" sz="2800"/>
              <a:t>2</a:t>
            </a:r>
            <a:r>
              <a:rPr lang="zh-CN" altLang="en-US" sz="2800"/>
              <a:t>）外部振荡方式  </a:t>
            </a:r>
          </a:p>
          <a:p>
            <a:r>
              <a:rPr lang="zh-CN" altLang="en-US" sz="2800"/>
              <a:t>       把已有的时钟信号引入单片机。这种方式适宜用于使单片机的时钟与外部信号保持一致。外部振荡方式如图</a:t>
            </a:r>
            <a:r>
              <a:rPr lang="en-US" altLang="zh-CN" sz="2800"/>
              <a:t>2-15</a:t>
            </a:r>
            <a:r>
              <a:rPr lang="zh-CN" altLang="en-US" sz="2800"/>
              <a:t>（</a:t>
            </a:r>
            <a:r>
              <a:rPr lang="en-US" altLang="zh-CN" sz="2800"/>
              <a:t>a</a:t>
            </a:r>
            <a:r>
              <a:rPr lang="zh-CN" altLang="en-US" sz="2800"/>
              <a:t>）、（</a:t>
            </a:r>
            <a:r>
              <a:rPr lang="en-US" altLang="zh-CN" sz="2800"/>
              <a:t>b</a:t>
            </a:r>
            <a:r>
              <a:rPr lang="zh-CN" altLang="en-US" sz="2800"/>
              <a:t>）所示。</a:t>
            </a:r>
          </a:p>
          <a:p>
            <a:r>
              <a:rPr lang="en-US" altLang="zh-CN" sz="2800"/>
              <a:t>       2</a:t>
            </a:r>
            <a:r>
              <a:rPr lang="zh-CN" altLang="en-US" sz="2800"/>
              <a:t>）时序</a:t>
            </a:r>
          </a:p>
          <a:p>
            <a:r>
              <a:rPr lang="en-US" altLang="zh-CN" sz="2800"/>
              <a:t>       80C51</a:t>
            </a:r>
            <a:r>
              <a:rPr lang="zh-CN" altLang="en-US" sz="2800"/>
              <a:t>的时序就是</a:t>
            </a:r>
            <a:r>
              <a:rPr lang="en-US" altLang="zh-CN" sz="2800"/>
              <a:t>80C51</a:t>
            </a:r>
            <a:r>
              <a:rPr lang="zh-CN" altLang="en-US" sz="2800"/>
              <a:t>在执行指令时所需控制信号的时间顺序。</a:t>
            </a:r>
            <a:r>
              <a:rPr lang="en-US" altLang="zh-CN" sz="2800"/>
              <a:t>80C51</a:t>
            </a:r>
            <a:r>
              <a:rPr lang="zh-CN" altLang="en-US" sz="2800"/>
              <a:t>单片机的时序定时单位从小到大依次为：时钟周期、状态周期、机器周期和指令周期。</a:t>
            </a:r>
          </a:p>
          <a:p>
            <a:endParaRPr lang="zh-CN" altLang="en-US"/>
          </a:p>
        </p:txBody>
      </p:sp>
      <p:sp>
        <p:nvSpPr>
          <p:cNvPr id="4" name="TextBox 8">
            <a:hlinkClick r:id="rId2" action="ppaction://hlinksldjump"/>
          </p:cNvPr>
          <p:cNvSpPr txBox="1">
            <a:spLocks noChangeArrowheads="1"/>
          </p:cNvSpPr>
          <p:nvPr/>
        </p:nvSpPr>
        <p:spPr bwMode="auto">
          <a:xfrm>
            <a:off x="5591175" y="155575"/>
            <a:ext cx="54752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34645145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矩形 1"/>
          <p:cNvSpPr>
            <a:spLocks noChangeArrowheads="1"/>
          </p:cNvSpPr>
          <p:nvPr/>
        </p:nvSpPr>
        <p:spPr bwMode="auto">
          <a:xfrm>
            <a:off x="1887538" y="2205039"/>
            <a:ext cx="828040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1</a:t>
            </a:r>
            <a:r>
              <a:rPr lang="zh-CN" altLang="en-US" sz="2800"/>
              <a:t>）时钟周期</a:t>
            </a:r>
          </a:p>
          <a:p>
            <a:r>
              <a:rPr lang="zh-CN" altLang="en-US" sz="2800"/>
              <a:t>      晶振脉冲经过二分频后，就是单片机的时钟周期，时钟周期也称为状态（用</a:t>
            </a:r>
            <a:r>
              <a:rPr lang="en-US" altLang="zh-CN" sz="2800"/>
              <a:t>S</a:t>
            </a:r>
            <a:r>
              <a:rPr lang="zh-CN" altLang="en-US" sz="2800"/>
              <a:t>表示）。</a:t>
            </a:r>
          </a:p>
          <a:p>
            <a:r>
              <a:rPr lang="zh-CN" altLang="en-US" sz="2800"/>
              <a:t>       这样，一个状态就包含两个节拍，其前半周期对应的拍节叫节拍</a:t>
            </a:r>
            <a:r>
              <a:rPr lang="en-US" altLang="zh-CN" sz="2800"/>
              <a:t>1</a:t>
            </a:r>
            <a:r>
              <a:rPr lang="zh-CN" altLang="en-US" sz="2800"/>
              <a:t>（</a:t>
            </a:r>
            <a:r>
              <a:rPr lang="en-US" altLang="zh-CN" sz="2800"/>
              <a:t>P1</a:t>
            </a:r>
            <a:r>
              <a:rPr lang="zh-CN" altLang="en-US" sz="2800"/>
              <a:t>），后半周期对应的节拍叫节拍</a:t>
            </a:r>
            <a:r>
              <a:rPr lang="en-US" altLang="zh-CN" sz="2800"/>
              <a:t>2(P2</a:t>
            </a:r>
            <a:r>
              <a:rPr lang="zh-CN" altLang="en-US" sz="2800"/>
              <a:t>）。</a:t>
            </a:r>
          </a:p>
          <a:p>
            <a:r>
              <a:rPr lang="zh-CN" altLang="en-US" sz="2800"/>
              <a:t>（</a:t>
            </a:r>
            <a:r>
              <a:rPr lang="en-US" altLang="zh-CN" sz="2800"/>
              <a:t>2</a:t>
            </a:r>
            <a:r>
              <a:rPr lang="zh-CN" altLang="en-US" sz="2800"/>
              <a:t>）状态（</a:t>
            </a:r>
            <a:r>
              <a:rPr lang="en-US" altLang="zh-CN" sz="2800"/>
              <a:t>S</a:t>
            </a:r>
            <a:r>
              <a:rPr lang="zh-CN" altLang="en-US" sz="2800"/>
              <a:t>）周期</a:t>
            </a:r>
          </a:p>
          <a:p>
            <a:r>
              <a:rPr lang="zh-CN" altLang="en-US" sz="2800"/>
              <a:t>      状态周期</a:t>
            </a:r>
            <a:r>
              <a:rPr lang="en-US" altLang="zh-CN" sz="2800"/>
              <a:t>(</a:t>
            </a:r>
            <a:r>
              <a:rPr lang="zh-CN" altLang="en-US" sz="2800"/>
              <a:t>或状态</a:t>
            </a:r>
            <a:r>
              <a:rPr lang="en-US" altLang="zh-CN" sz="2800"/>
              <a:t>S)</a:t>
            </a:r>
            <a:r>
              <a:rPr lang="zh-CN" altLang="en-US" sz="2800"/>
              <a:t>是晶振周期的两倍，它分为</a:t>
            </a:r>
            <a:r>
              <a:rPr lang="en-US" altLang="zh-CN" sz="2800"/>
              <a:t>P1</a:t>
            </a:r>
            <a:r>
              <a:rPr lang="zh-CN" altLang="en-US" sz="2800"/>
              <a:t>节拍和</a:t>
            </a:r>
            <a:r>
              <a:rPr lang="en-US" altLang="zh-CN" sz="2800"/>
              <a:t>P2</a:t>
            </a:r>
            <a:r>
              <a:rPr lang="zh-CN" altLang="en-US" sz="2800"/>
              <a:t>节拍。</a:t>
            </a:r>
          </a:p>
        </p:txBody>
      </p:sp>
      <p:sp>
        <p:nvSpPr>
          <p:cNvPr id="3" name="TextBox 8">
            <a:hlinkClick r:id="rId2" action="ppaction://hlinksldjump"/>
          </p:cNvPr>
          <p:cNvSpPr txBox="1">
            <a:spLocks noChangeArrowheads="1"/>
          </p:cNvSpPr>
          <p:nvPr/>
        </p:nvSpPr>
        <p:spPr bwMode="auto">
          <a:xfrm>
            <a:off x="5735639" y="177800"/>
            <a:ext cx="54752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34803584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3"/>
          <p:cNvSpPr txBox="1">
            <a:spLocks noChangeArrowheads="1"/>
          </p:cNvSpPr>
          <p:nvPr/>
        </p:nvSpPr>
        <p:spPr bwMode="auto">
          <a:xfrm>
            <a:off x="1992313" y="2276475"/>
            <a:ext cx="82804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3</a:t>
            </a:r>
            <a:r>
              <a:rPr lang="zh-CN" altLang="en-US" sz="2800"/>
              <a:t>）机器周期</a:t>
            </a:r>
          </a:p>
          <a:p>
            <a:r>
              <a:rPr lang="en-US" altLang="zh-CN" sz="2800"/>
              <a:t>       80C51</a:t>
            </a:r>
            <a:r>
              <a:rPr lang="zh-CN" altLang="en-US" sz="2800"/>
              <a:t>采用定时控制方式</a:t>
            </a:r>
            <a:r>
              <a:rPr lang="en-US" altLang="zh-CN" sz="2800"/>
              <a:t>, </a:t>
            </a:r>
            <a:r>
              <a:rPr lang="zh-CN" altLang="en-US" sz="2800"/>
              <a:t>因此它有固定的机器周期。规定一个机器周期的宽度为</a:t>
            </a:r>
            <a:r>
              <a:rPr lang="en-US" altLang="zh-CN" sz="2800"/>
              <a:t>6</a:t>
            </a:r>
            <a:r>
              <a:rPr lang="zh-CN" altLang="en-US" sz="2800"/>
              <a:t>个状态，并依次表示为</a:t>
            </a:r>
            <a:r>
              <a:rPr lang="en-US" altLang="zh-CN" sz="2800"/>
              <a:t>S1</a:t>
            </a:r>
            <a:r>
              <a:rPr lang="zh-CN" altLang="en-US" sz="2800"/>
              <a:t>～</a:t>
            </a:r>
            <a:r>
              <a:rPr lang="en-US" altLang="zh-CN" sz="2800"/>
              <a:t>S6</a:t>
            </a:r>
            <a:r>
              <a:rPr lang="zh-CN" altLang="en-US" sz="2800"/>
              <a:t>。由于一个状态又包括两个节拍，因此，一个机器周期总共有</a:t>
            </a:r>
            <a:r>
              <a:rPr lang="en-US" altLang="zh-CN" sz="2800"/>
              <a:t>12</a:t>
            </a:r>
            <a:r>
              <a:rPr lang="zh-CN" altLang="en-US" sz="2800"/>
              <a:t>个节拍。由于一个机器周期共有</a:t>
            </a:r>
            <a:r>
              <a:rPr lang="en-US" altLang="zh-CN" sz="2800"/>
              <a:t>12</a:t>
            </a:r>
            <a:r>
              <a:rPr lang="zh-CN" altLang="en-US" sz="2800"/>
              <a:t>个晶振周期</a:t>
            </a:r>
            <a:r>
              <a:rPr lang="en-US" altLang="zh-CN" sz="2800"/>
              <a:t>, </a:t>
            </a:r>
            <a:r>
              <a:rPr lang="zh-CN" altLang="en-US" sz="2800"/>
              <a:t>因此机器周期就是晶振脉冲频率的十二分频（即</a:t>
            </a:r>
            <a:r>
              <a:rPr lang="en-US" altLang="zh-CN" sz="2800"/>
              <a:t>T=12/fosc</a:t>
            </a:r>
            <a:r>
              <a:rPr lang="zh-CN" altLang="en-US" sz="2800"/>
              <a:t>）。当晶振脉冲频率为</a:t>
            </a:r>
            <a:r>
              <a:rPr lang="en-US" altLang="zh-CN" sz="2800"/>
              <a:t>12 MHz</a:t>
            </a:r>
            <a:r>
              <a:rPr lang="zh-CN" altLang="en-US" sz="2800"/>
              <a:t>时，一个机器周期为</a:t>
            </a:r>
            <a:r>
              <a:rPr lang="en-US" altLang="zh-CN" sz="2800"/>
              <a:t>1μs</a:t>
            </a:r>
            <a:r>
              <a:rPr lang="zh-CN" altLang="en-US" sz="2800"/>
              <a:t>；当晶振脉冲频率为</a:t>
            </a:r>
            <a:r>
              <a:rPr lang="en-US" altLang="zh-CN" sz="2800"/>
              <a:t>6 MHz</a:t>
            </a:r>
            <a:r>
              <a:rPr lang="zh-CN" altLang="en-US" sz="2800"/>
              <a:t>时，一个机器周期为</a:t>
            </a:r>
            <a:r>
              <a:rPr lang="en-US" altLang="zh-CN" sz="2800"/>
              <a:t>2μs</a:t>
            </a:r>
            <a:r>
              <a:rPr lang="zh-CN" altLang="en-US" sz="2800"/>
              <a:t>。</a:t>
            </a:r>
          </a:p>
        </p:txBody>
      </p:sp>
      <p:sp>
        <p:nvSpPr>
          <p:cNvPr id="4" name="TextBox 8">
            <a:hlinkClick r:id="rId2" action="ppaction://hlinksldjump"/>
          </p:cNvPr>
          <p:cNvSpPr txBox="1">
            <a:spLocks noChangeArrowheads="1"/>
          </p:cNvSpPr>
          <p:nvPr/>
        </p:nvSpPr>
        <p:spPr bwMode="auto">
          <a:xfrm>
            <a:off x="5591175" y="155575"/>
            <a:ext cx="54752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16159610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hlinkClick r:id="rId2" action="ppaction://hlinksldjump"/>
          </p:cNvPr>
          <p:cNvSpPr txBox="1">
            <a:spLocks noChangeArrowheads="1"/>
          </p:cNvSpPr>
          <p:nvPr/>
        </p:nvSpPr>
        <p:spPr bwMode="auto">
          <a:xfrm>
            <a:off x="5519739" y="222250"/>
            <a:ext cx="54752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
        <p:nvSpPr>
          <p:cNvPr id="81923" name="矩形 2"/>
          <p:cNvSpPr>
            <a:spLocks noChangeArrowheads="1"/>
          </p:cNvSpPr>
          <p:nvPr/>
        </p:nvSpPr>
        <p:spPr bwMode="auto">
          <a:xfrm>
            <a:off x="1912938" y="2276476"/>
            <a:ext cx="828040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4</a:t>
            </a:r>
            <a:r>
              <a:rPr lang="zh-CN" altLang="en-US" sz="2800"/>
              <a:t>）指令周期        </a:t>
            </a:r>
          </a:p>
          <a:p>
            <a:r>
              <a:rPr lang="zh-CN" altLang="en-US" sz="2800"/>
              <a:t>       指令周期是最大的时序定时单位</a:t>
            </a:r>
            <a:r>
              <a:rPr lang="en-US" altLang="zh-CN" sz="2800"/>
              <a:t>, </a:t>
            </a:r>
            <a:r>
              <a:rPr lang="zh-CN" altLang="en-US" sz="2800"/>
              <a:t>执行一条指令所需要的时间称为指令周期。它一般由若干个机器周期组成。不同的指令，所需要的机器周期数也不相同。</a:t>
            </a:r>
            <a:r>
              <a:rPr lang="en-US" altLang="zh-CN" sz="2800"/>
              <a:t>80C51</a:t>
            </a:r>
            <a:r>
              <a:rPr lang="zh-CN" altLang="en-US" sz="2800"/>
              <a:t>的取指</a:t>
            </a:r>
            <a:r>
              <a:rPr lang="en-US" altLang="zh-CN" sz="2800"/>
              <a:t>/</a:t>
            </a:r>
            <a:r>
              <a:rPr lang="zh-CN" altLang="en-US" sz="2800"/>
              <a:t>执行时序如图</a:t>
            </a:r>
            <a:r>
              <a:rPr lang="en-US" altLang="zh-CN" sz="2800"/>
              <a:t>2-16</a:t>
            </a:r>
            <a:r>
              <a:rPr lang="zh-CN" altLang="en-US" sz="2800"/>
              <a:t>所示。 </a:t>
            </a:r>
          </a:p>
          <a:p>
            <a:endParaRPr lang="zh-CN" altLang="en-US" sz="2800"/>
          </a:p>
        </p:txBody>
      </p:sp>
    </p:spTree>
    <p:extLst>
      <p:ext uri="{BB962C8B-B14F-4D97-AF65-F5344CB8AC3E}">
        <p14:creationId xmlns:p14="http://schemas.microsoft.com/office/powerpoint/2010/main" val="21052284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943476" y="333375"/>
            <a:ext cx="6130925" cy="1143000"/>
          </a:xfrm>
        </p:spPr>
        <p:txBody>
          <a:bodyPr>
            <a:normAutofit fontScale="90000"/>
          </a:bodyPr>
          <a:lstStyle/>
          <a:p>
            <a:pPr algn="l" eaLnBrk="1" hangingPunct="1"/>
            <a:r>
              <a:rPr lang="en-US" altLang="zh-CN" sz="2800" b="1">
                <a:latin typeface="Arial" panose="020B0604020202020204" pitchFamily="34" charset="0"/>
              </a:rPr>
              <a:t>2.1.1</a:t>
            </a:r>
            <a:r>
              <a:rPr lang="zh-CN" altLang="en-US" sz="2800" b="1">
                <a:latin typeface="Arial" panose="020B0604020202020204" pitchFamily="34" charset="0"/>
              </a:rPr>
              <a:t>任务</a:t>
            </a:r>
            <a:r>
              <a:rPr lang="en-US" altLang="zh-CN" sz="2800" b="1">
                <a:latin typeface="Arial" panose="020B0604020202020204" pitchFamily="34" charset="0"/>
              </a:rPr>
              <a:t>5-1</a:t>
            </a:r>
            <a:r>
              <a:rPr lang="zh-CN" altLang="en-US" sz="2800" b="1">
                <a:latin typeface="Arial" panose="020B0604020202020204" pitchFamily="34" charset="0"/>
              </a:rPr>
              <a:t>：用单片机</a:t>
            </a:r>
            <a:r>
              <a:rPr lang="en-US" altLang="zh-CN" sz="2800" b="1">
                <a:latin typeface="Arial" panose="020B0604020202020204" pitchFamily="34" charset="0"/>
              </a:rPr>
              <a:t>P1</a:t>
            </a:r>
            <a:r>
              <a:rPr lang="zh-CN" altLang="en-US" sz="2800" b="1">
                <a:latin typeface="Arial" panose="020B0604020202020204" pitchFamily="34" charset="0"/>
              </a:rPr>
              <a:t>口来</a:t>
            </a:r>
            <a:br>
              <a:rPr lang="zh-CN" altLang="en-US" sz="2800" b="1">
                <a:latin typeface="Arial" panose="020B0604020202020204" pitchFamily="34" charset="0"/>
              </a:rPr>
            </a:br>
            <a:r>
              <a:rPr lang="zh-CN" altLang="en-US" sz="2800" b="1">
                <a:latin typeface="Arial" panose="020B0604020202020204" pitchFamily="34" charset="0"/>
              </a:rPr>
              <a:t>点亮</a:t>
            </a:r>
            <a:r>
              <a:rPr lang="en-US" altLang="zh-CN" sz="2800" b="1">
                <a:latin typeface="Arial" panose="020B0604020202020204" pitchFamily="34" charset="0"/>
              </a:rPr>
              <a:t>LED0</a:t>
            </a:r>
            <a:r>
              <a:rPr lang="zh-CN" altLang="en-US" sz="2800" b="1">
                <a:latin typeface="Arial" panose="020B0604020202020204" pitchFamily="34" charset="0"/>
              </a:rPr>
              <a:t>～</a:t>
            </a:r>
            <a:r>
              <a:rPr lang="en-US" altLang="zh-CN" sz="2800" b="1">
                <a:latin typeface="Arial" panose="020B0604020202020204" pitchFamily="34" charset="0"/>
              </a:rPr>
              <a:t>LED7</a:t>
            </a:r>
            <a:r>
              <a:rPr lang="zh-CN" altLang="en-US" sz="2800" b="1">
                <a:latin typeface="Arial" panose="020B0604020202020204" pitchFamily="34" charset="0"/>
              </a:rPr>
              <a:t>灯</a:t>
            </a:r>
            <a:r>
              <a:rPr lang="zh-CN" altLang="en-US" b="1" smtClean="0">
                <a:latin typeface="Arial" panose="020B0604020202020204" pitchFamily="34" charset="0"/>
              </a:rPr>
              <a:t/>
            </a:r>
            <a:br>
              <a:rPr lang="zh-CN" altLang="en-US" b="1" smtClean="0">
                <a:latin typeface="Arial" panose="020B0604020202020204" pitchFamily="34" charset="0"/>
              </a:rPr>
            </a:br>
            <a:endParaRPr lang="zh-CN" altLang="en-US" b="1" smtClean="0">
              <a:latin typeface="Arial" panose="020B0604020202020204" pitchFamily="34" charset="0"/>
            </a:endParaRPr>
          </a:p>
        </p:txBody>
      </p:sp>
      <p:sp>
        <p:nvSpPr>
          <p:cNvPr id="9219" name="Rectangle 3"/>
          <p:cNvSpPr>
            <a:spLocks noGrp="1" noChangeArrowheads="1"/>
          </p:cNvSpPr>
          <p:nvPr>
            <p:ph type="body" idx="1"/>
          </p:nvPr>
        </p:nvSpPr>
        <p:spPr>
          <a:xfrm>
            <a:off x="1847850" y="2060576"/>
            <a:ext cx="8229600" cy="4525963"/>
          </a:xfrm>
        </p:spPr>
        <p:txBody>
          <a:bodyPr/>
          <a:lstStyle/>
          <a:p>
            <a:pPr>
              <a:buFont typeface="Arial" panose="020B0604020202020204" pitchFamily="34" charset="0"/>
              <a:buNone/>
            </a:pPr>
            <a:r>
              <a:rPr lang="en-US" altLang="zh-CN" b="1" smtClean="0">
                <a:latin typeface="Arial" panose="020B0604020202020204" pitchFamily="34" charset="0"/>
              </a:rPr>
              <a:t>1.</a:t>
            </a:r>
            <a:r>
              <a:rPr lang="zh-CN" altLang="en-US" b="1" smtClean="0">
                <a:latin typeface="Arial" panose="020B0604020202020204" pitchFamily="34" charset="0"/>
              </a:rPr>
              <a:t>任务要求</a:t>
            </a:r>
            <a:endParaRPr lang="zh-CN" altLang="en-US" smtClean="0">
              <a:latin typeface="Arial" panose="020B0604020202020204" pitchFamily="34" charset="0"/>
            </a:endParaRPr>
          </a:p>
          <a:p>
            <a:pPr>
              <a:buFont typeface="Arial" panose="020B0604020202020204" pitchFamily="34" charset="0"/>
              <a:buNone/>
            </a:pPr>
            <a:r>
              <a:rPr lang="zh-CN" altLang="en-US" smtClean="0">
                <a:latin typeface="Arial" panose="020B0604020202020204" pitchFamily="34" charset="0"/>
              </a:rPr>
              <a:t>（</a:t>
            </a:r>
            <a:r>
              <a:rPr lang="en-US" altLang="zh-CN" smtClean="0">
                <a:latin typeface="Arial" panose="020B0604020202020204" pitchFamily="34" charset="0"/>
              </a:rPr>
              <a:t>1</a:t>
            </a:r>
            <a:r>
              <a:rPr lang="zh-CN" altLang="en-US" smtClean="0">
                <a:latin typeface="Arial" panose="020B0604020202020204" pitchFamily="34" charset="0"/>
              </a:rPr>
              <a:t>）了解单片机内部结构；</a:t>
            </a:r>
          </a:p>
          <a:p>
            <a:pPr>
              <a:buFont typeface="Arial" panose="020B0604020202020204" pitchFamily="34" charset="0"/>
              <a:buNone/>
            </a:pPr>
            <a:r>
              <a:rPr lang="zh-CN" altLang="en-US" smtClean="0">
                <a:latin typeface="Arial" panose="020B0604020202020204" pitchFamily="34" charset="0"/>
              </a:rPr>
              <a:t>（</a:t>
            </a:r>
            <a:r>
              <a:rPr lang="en-US" altLang="zh-CN" smtClean="0">
                <a:latin typeface="Arial" panose="020B0604020202020204" pitchFamily="34" charset="0"/>
              </a:rPr>
              <a:t>2</a:t>
            </a:r>
            <a:r>
              <a:rPr lang="zh-CN" altLang="en-US" smtClean="0">
                <a:latin typeface="Arial" panose="020B0604020202020204" pitchFamily="34" charset="0"/>
              </a:rPr>
              <a:t>）了解</a:t>
            </a:r>
            <a:r>
              <a:rPr lang="en-US" altLang="zh-CN" smtClean="0">
                <a:latin typeface="Arial" panose="020B0604020202020204" pitchFamily="34" charset="0"/>
              </a:rPr>
              <a:t>80C51</a:t>
            </a:r>
            <a:r>
              <a:rPr lang="zh-CN" altLang="en-US" smtClean="0">
                <a:latin typeface="Arial" panose="020B0604020202020204" pitchFamily="34" charset="0"/>
              </a:rPr>
              <a:t>单片机引脚信号功能；</a:t>
            </a:r>
          </a:p>
          <a:p>
            <a:pPr>
              <a:buFont typeface="Arial" panose="020B0604020202020204" pitchFamily="34" charset="0"/>
              <a:buNone/>
            </a:pPr>
            <a:r>
              <a:rPr lang="zh-CN" altLang="en-US" smtClean="0">
                <a:latin typeface="Arial" panose="020B0604020202020204" pitchFamily="34" charset="0"/>
              </a:rPr>
              <a:t>（</a:t>
            </a:r>
            <a:r>
              <a:rPr lang="en-US" altLang="zh-CN" smtClean="0">
                <a:latin typeface="Arial" panose="020B0604020202020204" pitchFamily="34" charset="0"/>
              </a:rPr>
              <a:t>3</a:t>
            </a:r>
            <a:r>
              <a:rPr lang="zh-CN" altLang="en-US" smtClean="0">
                <a:latin typeface="Arial" panose="020B0604020202020204" pitchFamily="34" charset="0"/>
              </a:rPr>
              <a:t>）了解</a:t>
            </a:r>
            <a:r>
              <a:rPr lang="en-US" altLang="zh-CN" smtClean="0">
                <a:latin typeface="Arial" panose="020B0604020202020204" pitchFamily="34" charset="0"/>
              </a:rPr>
              <a:t>C51</a:t>
            </a:r>
            <a:r>
              <a:rPr lang="zh-CN" altLang="en-US" smtClean="0">
                <a:latin typeface="Arial" panose="020B0604020202020204" pitchFamily="34" charset="0"/>
              </a:rPr>
              <a:t>编程；</a:t>
            </a:r>
          </a:p>
          <a:p>
            <a:pPr>
              <a:buFont typeface="Arial" panose="020B0604020202020204" pitchFamily="34" charset="0"/>
              <a:buNone/>
            </a:pPr>
            <a:r>
              <a:rPr lang="zh-CN" altLang="en-US" smtClean="0">
                <a:latin typeface="Arial" panose="020B0604020202020204" pitchFamily="34" charset="0"/>
              </a:rPr>
              <a:t>（</a:t>
            </a:r>
            <a:r>
              <a:rPr lang="en-US" altLang="zh-CN" smtClean="0">
                <a:latin typeface="Arial" panose="020B0604020202020204" pitchFamily="34" charset="0"/>
              </a:rPr>
              <a:t>4</a:t>
            </a:r>
            <a:r>
              <a:rPr lang="zh-CN" altLang="en-US" smtClean="0">
                <a:latin typeface="Arial" panose="020B0604020202020204" pitchFamily="34" charset="0"/>
              </a:rPr>
              <a:t>）掌握如何建立一个</a:t>
            </a:r>
            <a:r>
              <a:rPr lang="en-US" altLang="zh-CN" smtClean="0">
                <a:latin typeface="Arial" panose="020B0604020202020204" pitchFamily="34" charset="0"/>
              </a:rPr>
              <a:t>C51</a:t>
            </a:r>
            <a:r>
              <a:rPr lang="zh-CN" altLang="en-US" smtClean="0">
                <a:latin typeface="Arial" panose="020B0604020202020204" pitchFamily="34" charset="0"/>
              </a:rPr>
              <a:t>工程项目；</a:t>
            </a:r>
          </a:p>
          <a:p>
            <a:pPr>
              <a:buFont typeface="Arial" panose="020B0604020202020204" pitchFamily="34" charset="0"/>
              <a:buNone/>
            </a:pPr>
            <a:r>
              <a:rPr lang="zh-CN" altLang="en-US" smtClean="0">
                <a:latin typeface="Arial" panose="020B0604020202020204" pitchFamily="34" charset="0"/>
              </a:rPr>
              <a:t>（5）掌握仿真软件</a:t>
            </a:r>
            <a:r>
              <a:rPr lang="en-US" altLang="zh-CN" smtClean="0">
                <a:latin typeface="Arial" panose="020B0604020202020204" pitchFamily="34" charset="0"/>
              </a:rPr>
              <a:t>Proteus</a:t>
            </a:r>
            <a:r>
              <a:rPr lang="zh-CN" altLang="en-US" smtClean="0">
                <a:latin typeface="Arial" panose="020B0604020202020204" pitchFamily="34" charset="0"/>
              </a:rPr>
              <a:t>的使用。</a:t>
            </a:r>
          </a:p>
        </p:txBody>
      </p:sp>
    </p:spTree>
    <p:extLst>
      <p:ext uri="{BB962C8B-B14F-4D97-AF65-F5344CB8AC3E}">
        <p14:creationId xmlns:p14="http://schemas.microsoft.com/office/powerpoint/2010/main" val="24377212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6464" y="2133600"/>
            <a:ext cx="7951787" cy="407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7" name="Text Box 5"/>
          <p:cNvSpPr txBox="1">
            <a:spLocks noChangeArrowheads="1"/>
          </p:cNvSpPr>
          <p:nvPr/>
        </p:nvSpPr>
        <p:spPr bwMode="auto">
          <a:xfrm>
            <a:off x="500062" y="6237289"/>
            <a:ext cx="9051926"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                                 图</a:t>
            </a:r>
            <a:r>
              <a:rPr lang="en-US" altLang="zh-CN" sz="2800"/>
              <a:t>2-16 80C51</a:t>
            </a:r>
            <a:r>
              <a:rPr lang="zh-CN" altLang="en-US" sz="2800"/>
              <a:t>的典型时序</a:t>
            </a:r>
          </a:p>
        </p:txBody>
      </p:sp>
      <p:sp>
        <p:nvSpPr>
          <p:cNvPr id="6" name="TextBox 8">
            <a:hlinkClick r:id="rId3" action="ppaction://hlinksldjump"/>
          </p:cNvPr>
          <p:cNvSpPr txBox="1">
            <a:spLocks noChangeArrowheads="1"/>
          </p:cNvSpPr>
          <p:nvPr/>
        </p:nvSpPr>
        <p:spPr bwMode="auto">
          <a:xfrm>
            <a:off x="5664200" y="188914"/>
            <a:ext cx="54752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36721490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65540"/>
                                        </p:tgtEl>
                                        <p:attrNameLst>
                                          <p:attrName>style.visibility</p:attrName>
                                        </p:attrNameLst>
                                      </p:cBhvr>
                                      <p:to>
                                        <p:strVal val="visible"/>
                                      </p:to>
                                    </p:set>
                                    <p:anim calcmode="lin" valueType="num">
                                      <p:cBhvr>
                                        <p:cTn id="7" dur="500" decel="50000" fill="hold">
                                          <p:stCondLst>
                                            <p:cond delay="0"/>
                                          </p:stCondLst>
                                        </p:cTn>
                                        <p:tgtEl>
                                          <p:spTgt spid="6554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554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5540"/>
                                        </p:tgtEl>
                                        <p:attrNameLst>
                                          <p:attrName>ppt_w</p:attrName>
                                        </p:attrNameLst>
                                      </p:cBhvr>
                                      <p:tavLst>
                                        <p:tav tm="0">
                                          <p:val>
                                            <p:strVal val="#ppt_w*.05"/>
                                          </p:val>
                                        </p:tav>
                                        <p:tav tm="100000">
                                          <p:val>
                                            <p:strVal val="#ppt_w"/>
                                          </p:val>
                                        </p:tav>
                                      </p:tavLst>
                                    </p:anim>
                                    <p:anim calcmode="lin" valueType="num">
                                      <p:cBhvr>
                                        <p:cTn id="10" dur="1000" fill="hold"/>
                                        <p:tgtEl>
                                          <p:spTgt spid="6554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554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554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554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5540"/>
                                        </p:tgtEl>
                                      </p:cBhvr>
                                    </p:animEffect>
                                  </p:childTnLst>
                                </p:cTn>
                              </p:par>
                            </p:childTnLst>
                          </p:cTn>
                        </p:par>
                        <p:par>
                          <p:cTn id="15" fill="hold" nodeType="afterGroup">
                            <p:stCondLst>
                              <p:cond delay="1000"/>
                            </p:stCondLst>
                            <p:childTnLst>
                              <p:par>
                                <p:cTn id="16" presetID="8"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3"/>
          <p:cNvSpPr txBox="1">
            <a:spLocks noChangeArrowheads="1"/>
          </p:cNvSpPr>
          <p:nvPr/>
        </p:nvSpPr>
        <p:spPr bwMode="auto">
          <a:xfrm>
            <a:off x="1778000" y="2205038"/>
            <a:ext cx="8085138"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例：设单片机外接晶振频率</a:t>
            </a:r>
            <a:r>
              <a:rPr lang="en-US" altLang="zh-CN" sz="2800"/>
              <a:t>fosc=12Mhz</a:t>
            </a:r>
            <a:r>
              <a:rPr lang="zh-CN" altLang="en-US" sz="2800"/>
              <a:t>时的各种时序换算如下所示。</a:t>
            </a:r>
          </a:p>
          <a:p>
            <a:r>
              <a:rPr lang="en-US" altLang="zh-CN" sz="2800"/>
              <a:t>       T</a:t>
            </a:r>
            <a:r>
              <a:rPr lang="zh-CN" altLang="en-US" sz="2800" baseline="-25000"/>
              <a:t>时</a:t>
            </a:r>
            <a:r>
              <a:rPr lang="en-US" altLang="zh-CN" sz="2800"/>
              <a:t>=1/fosc=1/12Mhz=0.0833us</a:t>
            </a:r>
          </a:p>
          <a:p>
            <a:r>
              <a:rPr lang="en-US" altLang="zh-CN" sz="2800"/>
              <a:t>       T</a:t>
            </a:r>
            <a:r>
              <a:rPr lang="zh-CN" altLang="en-US" sz="2800" baseline="-25000"/>
              <a:t>机器</a:t>
            </a:r>
            <a:r>
              <a:rPr lang="en-US" altLang="zh-CN" sz="2800"/>
              <a:t>=12/fosc=12/12Mhz=1us</a:t>
            </a:r>
          </a:p>
          <a:p>
            <a:r>
              <a:rPr lang="en-US" altLang="zh-CN" sz="2800"/>
              <a:t>     </a:t>
            </a:r>
            <a:endParaRPr lang="zh-CN" altLang="en-US" sz="2800"/>
          </a:p>
          <a:p>
            <a:endParaRPr lang="en-US" altLang="zh-CN"/>
          </a:p>
          <a:p>
            <a:endParaRPr lang="zh-CN" altLang="en-US"/>
          </a:p>
        </p:txBody>
      </p:sp>
      <p:sp>
        <p:nvSpPr>
          <p:cNvPr id="4" name="TextBox 8">
            <a:hlinkClick r:id="rId2" action="ppaction://hlinksldjump"/>
          </p:cNvPr>
          <p:cNvSpPr txBox="1">
            <a:spLocks noChangeArrowheads="1"/>
          </p:cNvSpPr>
          <p:nvPr/>
        </p:nvSpPr>
        <p:spPr bwMode="auto">
          <a:xfrm>
            <a:off x="5519739" y="260350"/>
            <a:ext cx="54752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37289210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820864" y="2133601"/>
            <a:ext cx="8459787"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3. 80C51</a:t>
            </a:r>
            <a:r>
              <a:rPr lang="zh-CN" altLang="en-US" sz="2800" b="1"/>
              <a:t>复位电路 </a:t>
            </a:r>
            <a:endParaRPr lang="zh-CN" altLang="en-US" sz="2800"/>
          </a:p>
          <a:p>
            <a:r>
              <a:rPr lang="en-US" altLang="zh-CN" sz="2800"/>
              <a:t>       80C51</a:t>
            </a:r>
            <a:r>
              <a:rPr lang="zh-CN" altLang="en-US" sz="2800"/>
              <a:t>单片机复位的目的是使</a:t>
            </a:r>
            <a:r>
              <a:rPr lang="en-US" altLang="zh-CN" sz="2800"/>
              <a:t>CPU</a:t>
            </a:r>
            <a:r>
              <a:rPr lang="zh-CN" altLang="en-US" sz="2800"/>
              <a:t>和系统中的其他功能部件都处在一个确定的初始状态，并从这个状态开始工作。</a:t>
            </a:r>
          </a:p>
          <a:p>
            <a:r>
              <a:rPr lang="en-US" altLang="zh-CN" sz="2800"/>
              <a:t>       80C51</a:t>
            </a:r>
            <a:r>
              <a:rPr lang="zh-CN" altLang="en-US" sz="2800"/>
              <a:t>单片机复位的条件是：必须使</a:t>
            </a:r>
            <a:r>
              <a:rPr lang="en-US" altLang="zh-CN" sz="2800"/>
              <a:t>RST</a:t>
            </a:r>
            <a:r>
              <a:rPr lang="zh-CN" altLang="en-US" sz="2800"/>
              <a:t>端（</a:t>
            </a:r>
            <a:r>
              <a:rPr lang="en-US" altLang="zh-CN" sz="2800"/>
              <a:t>9</a:t>
            </a:r>
            <a:r>
              <a:rPr lang="zh-CN" altLang="en-US" sz="2800"/>
              <a:t>脚）加上持续两个机器周期（即</a:t>
            </a:r>
            <a:r>
              <a:rPr lang="en-US" altLang="zh-CN" sz="2800"/>
              <a:t>24</a:t>
            </a:r>
            <a:r>
              <a:rPr lang="zh-CN" altLang="en-US" sz="2800"/>
              <a:t>个晶振周期）的高电平。</a:t>
            </a:r>
            <a:endParaRPr lang="en-US" altLang="zh-CN" sz="2800"/>
          </a:p>
          <a:p>
            <a:r>
              <a:rPr lang="zh-CN" altLang="en-US" sz="2800"/>
              <a:t>       单片机常见的复位电路如图</a:t>
            </a:r>
            <a:r>
              <a:rPr lang="en-US" altLang="zh-CN" sz="2800"/>
              <a:t>2-17</a:t>
            </a:r>
            <a:r>
              <a:rPr lang="zh-CN" altLang="en-US" sz="2800"/>
              <a:t>（</a:t>
            </a:r>
            <a:r>
              <a:rPr lang="en-US" altLang="zh-CN" sz="2800"/>
              <a:t>a</a:t>
            </a:r>
            <a:r>
              <a:rPr lang="zh-CN" altLang="en-US" sz="2800"/>
              <a:t>）、（</a:t>
            </a:r>
            <a:r>
              <a:rPr lang="en-US" altLang="zh-CN" sz="2800"/>
              <a:t>b</a:t>
            </a:r>
            <a:r>
              <a:rPr lang="zh-CN" altLang="en-US" sz="2800"/>
              <a:t>）所示。</a:t>
            </a:r>
            <a:endParaRPr lang="en-US" altLang="zh-CN" sz="2800"/>
          </a:p>
          <a:p>
            <a:r>
              <a:rPr lang="zh-CN" altLang="en-US" sz="2800"/>
              <a:t>       电路中通常选择：</a:t>
            </a:r>
            <a:r>
              <a:rPr lang="en-US" altLang="zh-CN" sz="2800"/>
              <a:t>C=10</a:t>
            </a:r>
            <a:r>
              <a:rPr lang="en-US" altLang="zh-CN" sz="2800">
                <a:sym typeface="Symbol" panose="05050102010706020507" pitchFamily="18" charset="2"/>
              </a:rPr>
              <a:t></a:t>
            </a:r>
            <a:r>
              <a:rPr lang="en-US" altLang="zh-CN" sz="2800"/>
              <a:t>f ,R=10K</a:t>
            </a:r>
            <a:r>
              <a:rPr lang="en-US" altLang="zh-CN" sz="2800">
                <a:sym typeface="Symbol" panose="05050102010706020507" pitchFamily="18" charset="2"/>
              </a:rPr>
              <a:t></a:t>
            </a:r>
            <a:r>
              <a:rPr lang="zh-CN" altLang="en-US" sz="2800"/>
              <a:t>，</a:t>
            </a:r>
            <a:r>
              <a:rPr lang="en-US" altLang="zh-CN" sz="2800"/>
              <a:t>R1=200</a:t>
            </a:r>
            <a:r>
              <a:rPr lang="en-US" altLang="zh-CN" sz="2800">
                <a:sym typeface="Symbol" panose="05050102010706020507" pitchFamily="18" charset="2"/>
              </a:rPr>
              <a:t></a:t>
            </a:r>
            <a:r>
              <a:rPr lang="zh-CN" altLang="en-US" sz="2800"/>
              <a:t>。</a:t>
            </a:r>
          </a:p>
        </p:txBody>
      </p:sp>
      <p:sp>
        <p:nvSpPr>
          <p:cNvPr id="4" name="TextBox 8">
            <a:hlinkClick r:id="rId2" action="ppaction://hlinksldjump"/>
          </p:cNvPr>
          <p:cNvSpPr txBox="1">
            <a:spLocks noChangeArrowheads="1"/>
          </p:cNvSpPr>
          <p:nvPr/>
        </p:nvSpPr>
        <p:spPr bwMode="auto">
          <a:xfrm>
            <a:off x="5735639" y="233364"/>
            <a:ext cx="54752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21526488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3"/>
          <p:cNvSpPr txBox="1">
            <a:spLocks noChangeArrowheads="1"/>
          </p:cNvSpPr>
          <p:nvPr/>
        </p:nvSpPr>
        <p:spPr bwMode="auto">
          <a:xfrm>
            <a:off x="1827214" y="1412876"/>
            <a:ext cx="88407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t>      </a:t>
            </a:r>
          </a:p>
        </p:txBody>
      </p:sp>
      <p:pic>
        <p:nvPicPr>
          <p:cNvPr id="686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9650" y="1916114"/>
            <a:ext cx="8007350"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0" name="Text Box 5"/>
          <p:cNvSpPr txBox="1">
            <a:spLocks noChangeArrowheads="1"/>
          </p:cNvSpPr>
          <p:nvPr/>
        </p:nvSpPr>
        <p:spPr bwMode="auto">
          <a:xfrm>
            <a:off x="-384175" y="6091239"/>
            <a:ext cx="87630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                                                       图</a:t>
            </a:r>
            <a:r>
              <a:rPr lang="en-US" altLang="zh-CN" sz="2800"/>
              <a:t>2-17</a:t>
            </a:r>
            <a:r>
              <a:rPr lang="zh-CN" altLang="en-US" sz="2800"/>
              <a:t>复位电路</a:t>
            </a:r>
          </a:p>
        </p:txBody>
      </p:sp>
      <p:sp>
        <p:nvSpPr>
          <p:cNvPr id="6" name="TextBox 8">
            <a:hlinkClick r:id="rId3" action="ppaction://hlinksldjump"/>
          </p:cNvPr>
          <p:cNvSpPr txBox="1">
            <a:spLocks noChangeArrowheads="1"/>
          </p:cNvSpPr>
          <p:nvPr/>
        </p:nvSpPr>
        <p:spPr bwMode="auto">
          <a:xfrm>
            <a:off x="5640389" y="188914"/>
            <a:ext cx="54752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34052026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p:cTn id="7" dur="500" decel="50000" fill="hold">
                                          <p:stCondLst>
                                            <p:cond delay="0"/>
                                          </p:stCondLst>
                                        </p:cTn>
                                        <p:tgtEl>
                                          <p:spTgt spid="6861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861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8612"/>
                                        </p:tgtEl>
                                        <p:attrNameLst>
                                          <p:attrName>ppt_w</p:attrName>
                                        </p:attrNameLst>
                                      </p:cBhvr>
                                      <p:tavLst>
                                        <p:tav tm="0">
                                          <p:val>
                                            <p:strVal val="#ppt_w*.05"/>
                                          </p:val>
                                        </p:tav>
                                        <p:tav tm="100000">
                                          <p:val>
                                            <p:strVal val="#ppt_w"/>
                                          </p:val>
                                        </p:tav>
                                      </p:tavLst>
                                    </p:anim>
                                    <p:anim calcmode="lin" valueType="num">
                                      <p:cBhvr>
                                        <p:cTn id="10" dur="1000" fill="hold"/>
                                        <p:tgtEl>
                                          <p:spTgt spid="6861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861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861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861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8612"/>
                                        </p:tgtEl>
                                      </p:cBhvr>
                                    </p:animEffect>
                                  </p:childTnLst>
                                </p:cTn>
                              </p:par>
                            </p:childTnLst>
                          </p:cTn>
                        </p:par>
                        <p:par>
                          <p:cTn id="15" fill="hold" nodeType="afterGroup">
                            <p:stCondLst>
                              <p:cond delay="1000"/>
                            </p:stCondLst>
                            <p:childTnLst>
                              <p:par>
                                <p:cTn id="16" presetID="8"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3"/>
          <p:cNvSpPr txBox="1">
            <a:spLocks noChangeArrowheads="1"/>
          </p:cNvSpPr>
          <p:nvPr/>
        </p:nvSpPr>
        <p:spPr bwMode="auto">
          <a:xfrm>
            <a:off x="1997075" y="1897064"/>
            <a:ext cx="8985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4.80C51</a:t>
            </a:r>
            <a:r>
              <a:rPr lang="zh-CN" altLang="en-US" sz="2800" b="1"/>
              <a:t>单片机复位后的状态</a:t>
            </a:r>
            <a:endParaRPr lang="zh-CN" altLang="en-US" sz="2800"/>
          </a:p>
        </p:txBody>
      </p:sp>
      <p:graphicFrame>
        <p:nvGraphicFramePr>
          <p:cNvPr id="69636" name="Group 4"/>
          <p:cNvGraphicFramePr>
            <a:graphicFrameLocks noGrp="1"/>
          </p:cNvGraphicFramePr>
          <p:nvPr/>
        </p:nvGraphicFramePr>
        <p:xfrm>
          <a:off x="1997075" y="2420938"/>
          <a:ext cx="8351838" cy="4146550"/>
        </p:xfrm>
        <a:graphic>
          <a:graphicData uri="http://schemas.openxmlformats.org/drawingml/2006/table">
            <a:tbl>
              <a:tblPr/>
              <a:tblGrid>
                <a:gridCol w="2087516"/>
                <a:gridCol w="2087517"/>
                <a:gridCol w="2089288"/>
                <a:gridCol w="2087516"/>
              </a:tblGrid>
              <a:tr h="5183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SFR</a:t>
                      </a:r>
                      <a:r>
                        <a:rPr kumimoji="0" lang="zh-CN" alt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寄存器</a:t>
                      </a:r>
                      <a:endParaRPr kumimoji="0" lang="zh-CN" altLang="en-US" sz="2800" b="0" i="0" u="none" strike="noStrike" cap="none" normalizeH="0" baseline="0" dirty="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复位状态</a:t>
                      </a:r>
                      <a:endParaRPr kumimoji="0" lang="zh-CN" sz="2800" b="0" i="0" u="none" strike="noStrike" cap="none" normalizeH="0" baseline="0" dirty="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SFR</a:t>
                      </a:r>
                      <a:r>
                        <a:rPr kumimoji="0" lang="zh-CN" alt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寄存器</a:t>
                      </a:r>
                      <a:endParaRPr kumimoji="0" lang="zh-CN" alt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复位状态</a:t>
                      </a:r>
                      <a:endParaRPr kumimoji="0" lang="zh-CN"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3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endParaRPr kumimoji="0" lang="en-US" sz="2800" b="0" i="0" u="none" strike="noStrike" cap="none" normalizeH="0" baseline="0" dirty="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TMOD</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3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B</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dirty="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TCON</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3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PSW</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dirty="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TL0</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3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SP</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07H</a:t>
                      </a:r>
                      <a:endParaRPr kumimoji="0" lang="en-US" sz="2800" b="0" i="0" u="none" strike="noStrike" cap="none" normalizeH="0" baseline="0" dirty="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TH0</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3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DPL</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TL1</a:t>
                      </a:r>
                      <a:endParaRPr kumimoji="0" lang="en-US" sz="2800" b="0" i="0" u="none" strike="noStrike" cap="none" normalizeH="0" baseline="0" dirty="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3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DPH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TH1</a:t>
                      </a:r>
                      <a:endParaRPr kumimoji="0" lang="en-US" sz="2800" b="0" i="0" u="none" strike="noStrike" cap="none" normalizeH="0" baseline="0" dirty="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5183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P0</a:t>
                      </a:r>
                      <a:r>
                        <a:rPr kumimoji="0" lang="zh-CN" alt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P3</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FFH</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SUBF</a:t>
                      </a:r>
                      <a:endParaRPr kumimoji="0" lang="en-US" sz="2800" b="0" i="0" u="none" strike="noStrike" cap="none" normalizeH="0" baseline="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不定</a:t>
                      </a:r>
                      <a:endParaRPr kumimoji="0" lang="zh-CN" sz="2800" b="0" i="0" u="none" strike="noStrike" cap="none" normalizeH="0" baseline="0" dirty="0" smtClean="0">
                        <a:ln>
                          <a:noFill/>
                        </a:ln>
                        <a:solidFill>
                          <a:schemeClr val="tx1"/>
                        </a:solidFill>
                        <a:effectLst/>
                        <a:latin typeface="Calibri" pitchFamily="34" charset="0"/>
                        <a:ea typeface="宋体" pitchFamily="2" charset="-122"/>
                      </a:endParaRPr>
                    </a:p>
                  </a:txBody>
                  <a:tcPr marL="91428" marR="91428" marT="45734" marB="45734"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2" name="TextBox 8">
            <a:hlinkClick r:id="rId2" action="ppaction://hlinksldjump"/>
          </p:cNvPr>
          <p:cNvSpPr txBox="1">
            <a:spLocks noChangeArrowheads="1"/>
          </p:cNvSpPr>
          <p:nvPr/>
        </p:nvSpPr>
        <p:spPr bwMode="auto">
          <a:xfrm>
            <a:off x="5951539" y="188914"/>
            <a:ext cx="54752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Tree>
    <p:extLst>
      <p:ext uri="{BB962C8B-B14F-4D97-AF65-F5344CB8AC3E}">
        <p14:creationId xmlns:p14="http://schemas.microsoft.com/office/powerpoint/2010/main" val="35928795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69636"/>
                                        </p:tgtEl>
                                        <p:attrNameLst>
                                          <p:attrName>style.visibility</p:attrName>
                                        </p:attrNameLst>
                                      </p:cBhvr>
                                      <p:to>
                                        <p:strVal val="visible"/>
                                      </p:to>
                                    </p:set>
                                    <p:anim calcmode="lin" valueType="num">
                                      <p:cBhvr>
                                        <p:cTn id="7" dur="500" decel="50000" fill="hold">
                                          <p:stCondLst>
                                            <p:cond delay="0"/>
                                          </p:stCondLst>
                                        </p:cTn>
                                        <p:tgtEl>
                                          <p:spTgt spid="6963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963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9636"/>
                                        </p:tgtEl>
                                        <p:attrNameLst>
                                          <p:attrName>ppt_w</p:attrName>
                                        </p:attrNameLst>
                                      </p:cBhvr>
                                      <p:tavLst>
                                        <p:tav tm="0">
                                          <p:val>
                                            <p:strVal val="#ppt_w*.05"/>
                                          </p:val>
                                        </p:tav>
                                        <p:tav tm="100000">
                                          <p:val>
                                            <p:strVal val="#ppt_w"/>
                                          </p:val>
                                        </p:tav>
                                      </p:tavLst>
                                    </p:anim>
                                    <p:anim calcmode="lin" valueType="num">
                                      <p:cBhvr>
                                        <p:cTn id="10" dur="1000" fill="hold"/>
                                        <p:tgtEl>
                                          <p:spTgt spid="6963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963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963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963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9636"/>
                                        </p:tgtEl>
                                      </p:cBhvr>
                                    </p:animEffect>
                                  </p:childTnLst>
                                </p:cTn>
                              </p:par>
                            </p:childTnLst>
                          </p:cTn>
                        </p:par>
                        <p:par>
                          <p:cTn id="15" fill="hold" nodeType="afterGroup">
                            <p:stCondLst>
                              <p:cond delay="1000"/>
                            </p:stCondLst>
                            <p:childTnLst>
                              <p:par>
                                <p:cTn id="16" presetID="8" presetClass="entr" presetSubtype="16"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diamond(in)">
                                      <p:cBhvr>
                                        <p:cTn id="18"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8">
            <a:hlinkClick r:id="rId2" action="ppaction://hlinksldjump"/>
          </p:cNvPr>
          <p:cNvSpPr txBox="1">
            <a:spLocks noChangeArrowheads="1"/>
          </p:cNvSpPr>
          <p:nvPr/>
        </p:nvSpPr>
        <p:spPr bwMode="auto">
          <a:xfrm>
            <a:off x="6024564" y="188914"/>
            <a:ext cx="54752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Calibri" panose="020F0502020204030204" pitchFamily="34" charset="0"/>
              </a:rPr>
              <a:t>2.2.2 </a:t>
            </a:r>
            <a:r>
              <a:rPr lang="zh-CN" altLang="en-US" sz="2800" b="1">
                <a:latin typeface="Calibri" panose="020F0502020204030204" pitchFamily="34" charset="0"/>
              </a:rPr>
              <a:t>任务</a:t>
            </a:r>
            <a:r>
              <a:rPr lang="en-US" altLang="zh-CN" sz="2800" b="1">
                <a:latin typeface="Calibri" panose="020F0502020204030204" pitchFamily="34" charset="0"/>
              </a:rPr>
              <a:t>6-2</a:t>
            </a:r>
            <a:r>
              <a:rPr lang="zh-CN" altLang="en-US" sz="2800" b="1">
                <a:latin typeface="Calibri" panose="020F0502020204030204" pitchFamily="34" charset="0"/>
              </a:rPr>
              <a:t>：相关知识</a:t>
            </a:r>
          </a:p>
        </p:txBody>
      </p:sp>
      <p:sp>
        <p:nvSpPr>
          <p:cNvPr id="5" name="TextBox 8">
            <a:hlinkClick r:id="rId2" action="ppaction://hlinksldjump"/>
          </p:cNvPr>
          <p:cNvSpPr txBox="1">
            <a:spLocks noChangeArrowheads="1"/>
          </p:cNvSpPr>
          <p:nvPr/>
        </p:nvSpPr>
        <p:spPr bwMode="auto">
          <a:xfrm>
            <a:off x="2208214" y="2349500"/>
            <a:ext cx="54752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Calibri" panose="020F0502020204030204" pitchFamily="34" charset="0"/>
              </a:rPr>
              <a:t>作业：</a:t>
            </a:r>
            <a:r>
              <a:rPr lang="en-US" altLang="zh-CN" sz="2800" b="1">
                <a:latin typeface="Calibri" panose="020F0502020204030204" pitchFamily="34" charset="0"/>
              </a:rPr>
              <a:t>1</a:t>
            </a:r>
            <a:r>
              <a:rPr lang="zh-CN" altLang="en-US" sz="2800" b="1">
                <a:latin typeface="Calibri" panose="020F0502020204030204" pitchFamily="34" charset="0"/>
              </a:rPr>
              <a:t>，</a:t>
            </a:r>
            <a:r>
              <a:rPr lang="en-US" altLang="zh-CN" sz="2800" b="1">
                <a:latin typeface="Calibri" panose="020F0502020204030204" pitchFamily="34" charset="0"/>
              </a:rPr>
              <a:t>4</a:t>
            </a:r>
            <a:r>
              <a:rPr lang="zh-CN" altLang="en-US" sz="2800" b="1">
                <a:latin typeface="Calibri" panose="020F0502020204030204" pitchFamily="34" charset="0"/>
              </a:rPr>
              <a:t>，</a:t>
            </a:r>
            <a:r>
              <a:rPr lang="en-US" altLang="zh-CN" sz="2800" b="1">
                <a:latin typeface="Calibri" panose="020F0502020204030204" pitchFamily="34" charset="0"/>
              </a:rPr>
              <a:t>6</a:t>
            </a:r>
            <a:r>
              <a:rPr lang="zh-CN" altLang="en-US" sz="2800" b="1">
                <a:latin typeface="Calibri" panose="020F0502020204030204" pitchFamily="34" charset="0"/>
              </a:rPr>
              <a:t>，</a:t>
            </a:r>
            <a:r>
              <a:rPr lang="en-US" altLang="zh-CN" sz="2800" b="1">
                <a:latin typeface="Calibri" panose="020F0502020204030204" pitchFamily="34" charset="0"/>
              </a:rPr>
              <a:t>7</a:t>
            </a:r>
            <a:r>
              <a:rPr lang="zh-CN" altLang="en-US" sz="2800" b="1">
                <a:latin typeface="Calibri" panose="020F0502020204030204" pitchFamily="34" charset="0"/>
              </a:rPr>
              <a:t>，</a:t>
            </a:r>
            <a:r>
              <a:rPr lang="en-US" altLang="zh-CN" sz="2800" b="1">
                <a:latin typeface="Calibri" panose="020F0502020204030204" pitchFamily="34" charset="0"/>
              </a:rPr>
              <a:t>8</a:t>
            </a:r>
            <a:r>
              <a:rPr lang="zh-CN" altLang="en-US" sz="2800" b="1">
                <a:latin typeface="Calibri" panose="020F0502020204030204" pitchFamily="34" charset="0"/>
              </a:rPr>
              <a:t>，</a:t>
            </a:r>
            <a:r>
              <a:rPr lang="en-US" altLang="zh-CN" sz="2800" b="1">
                <a:latin typeface="Calibri" panose="020F0502020204030204" pitchFamily="34" charset="0"/>
              </a:rPr>
              <a:t>12</a:t>
            </a:r>
            <a:endParaRPr lang="zh-CN" altLang="en-US" sz="2800" b="1">
              <a:latin typeface="Calibri" panose="020F0502020204030204" pitchFamily="34" charset="0"/>
            </a:endParaRPr>
          </a:p>
        </p:txBody>
      </p:sp>
    </p:spTree>
    <p:extLst>
      <p:ext uri="{BB962C8B-B14F-4D97-AF65-F5344CB8AC3E}">
        <p14:creationId xmlns:p14="http://schemas.microsoft.com/office/powerpoint/2010/main" val="36105806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diamond(in)">
                                      <p:cBhvr>
                                        <p:cTn id="7" dur="1000"/>
                                        <p:tgtEl>
                                          <p:spTgt spid="62"/>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utoUpdateAnimBg="0"/>
      <p:bldP spid="5"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3"/>
          <p:cNvSpPr txBox="1">
            <a:spLocks noChangeArrowheads="1"/>
          </p:cNvSpPr>
          <p:nvPr/>
        </p:nvSpPr>
        <p:spPr bwMode="auto">
          <a:xfrm>
            <a:off x="1784351" y="2060576"/>
            <a:ext cx="8893175"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p>
          <a:p>
            <a:r>
              <a:rPr lang="en-US" altLang="zh-CN" sz="2800" b="1"/>
              <a:t>2.3.1</a:t>
            </a:r>
            <a:r>
              <a:rPr lang="zh-CN" altLang="en-US" sz="2800" b="1"/>
              <a:t>项目</a:t>
            </a:r>
            <a:r>
              <a:rPr lang="en-US" altLang="zh-CN" sz="2800" b="1"/>
              <a:t>7</a:t>
            </a:r>
            <a:r>
              <a:rPr lang="zh-CN" altLang="en-US" sz="2800" b="1"/>
              <a:t>：用单片机的</a:t>
            </a:r>
            <a:r>
              <a:rPr lang="en-US" altLang="zh-CN" sz="2800" b="1"/>
              <a:t>P1.0</a:t>
            </a:r>
            <a:r>
              <a:rPr lang="zh-CN" altLang="en-US" sz="2800" b="1"/>
              <a:t>控制一个灯</a:t>
            </a:r>
            <a:r>
              <a:rPr lang="en-US" altLang="zh-CN" sz="2800" b="1"/>
              <a:t>LED0</a:t>
            </a:r>
            <a:r>
              <a:rPr lang="zh-CN" altLang="en-US" sz="2800" b="1"/>
              <a:t>闪烁</a:t>
            </a:r>
          </a:p>
          <a:p>
            <a:r>
              <a:rPr lang="en-US" altLang="zh-CN" sz="2800" b="1"/>
              <a:t>     1.</a:t>
            </a:r>
            <a:r>
              <a:rPr lang="zh-CN" altLang="en-US" sz="2800" b="1"/>
              <a:t>项目要求</a:t>
            </a:r>
            <a:endParaRPr lang="zh-CN" altLang="en-US" sz="2800"/>
          </a:p>
          <a:p>
            <a:r>
              <a:rPr lang="zh-CN" altLang="en-US" sz="2800"/>
              <a:t>   （</a:t>
            </a:r>
            <a:r>
              <a:rPr lang="en-US" altLang="zh-CN" sz="2800"/>
              <a:t>1</a:t>
            </a:r>
            <a:r>
              <a:rPr lang="zh-CN" altLang="en-US" sz="2800"/>
              <a:t>）掌握单片机端口的应用；</a:t>
            </a:r>
          </a:p>
          <a:p>
            <a:r>
              <a:rPr lang="zh-CN" altLang="en-US" sz="2800"/>
              <a:t>   （</a:t>
            </a:r>
            <a:r>
              <a:rPr lang="en-US" altLang="zh-CN" sz="2800"/>
              <a:t>2</a:t>
            </a:r>
            <a:r>
              <a:rPr lang="zh-CN" altLang="en-US" sz="2800"/>
              <a:t>）熟悉单片机</a:t>
            </a:r>
            <a:r>
              <a:rPr lang="en-US" altLang="zh-CN" sz="2800"/>
              <a:t>C51</a:t>
            </a:r>
            <a:r>
              <a:rPr lang="zh-CN" altLang="en-US" sz="2800"/>
              <a:t>编程方法；</a:t>
            </a:r>
          </a:p>
          <a:p>
            <a:r>
              <a:rPr lang="zh-CN" altLang="en-US" sz="2800"/>
              <a:t>   （</a:t>
            </a:r>
            <a:r>
              <a:rPr lang="en-US" altLang="zh-CN" sz="2800"/>
              <a:t>3</a:t>
            </a:r>
            <a:r>
              <a:rPr lang="zh-CN" altLang="en-US" sz="2800"/>
              <a:t>）掌握</a:t>
            </a:r>
            <a:r>
              <a:rPr lang="en-US" altLang="zh-CN" sz="2800"/>
              <a:t>C51</a:t>
            </a:r>
            <a:r>
              <a:rPr lang="zh-CN" altLang="en-US" sz="2800"/>
              <a:t>工程项目建立；</a:t>
            </a:r>
          </a:p>
          <a:p>
            <a:r>
              <a:rPr lang="zh-CN" altLang="en-US" sz="2800"/>
              <a:t>   （</a:t>
            </a:r>
            <a:r>
              <a:rPr lang="en-US" altLang="zh-CN" sz="2800"/>
              <a:t>4</a:t>
            </a:r>
            <a:r>
              <a:rPr lang="zh-CN" altLang="en-US" sz="2800"/>
              <a:t>）掌握建立源程序文件；</a:t>
            </a:r>
          </a:p>
          <a:p>
            <a:r>
              <a:rPr lang="zh-CN" altLang="en-US" sz="2800"/>
              <a:t>   （</a:t>
            </a:r>
            <a:r>
              <a:rPr lang="en-US" altLang="zh-CN" sz="2800"/>
              <a:t>5</a:t>
            </a:r>
            <a:r>
              <a:rPr lang="zh-CN" altLang="en-US" sz="2800"/>
              <a:t>）了解单片机工作频率。</a:t>
            </a:r>
          </a:p>
          <a:p>
            <a:endParaRPr lang="zh-CN" altLang="en-US"/>
          </a:p>
        </p:txBody>
      </p:sp>
      <p:sp>
        <p:nvSpPr>
          <p:cNvPr id="4" name="TextBox 8">
            <a:hlinkClick r:id="rId2" action="ppaction://hlinksldjump"/>
          </p:cNvPr>
          <p:cNvSpPr txBox="1">
            <a:spLocks noChangeArrowheads="1"/>
          </p:cNvSpPr>
          <p:nvPr/>
        </p:nvSpPr>
        <p:spPr bwMode="auto">
          <a:xfrm>
            <a:off x="6096000" y="188914"/>
            <a:ext cx="54752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 </a:t>
            </a:r>
            <a:r>
              <a:rPr lang="zh-CN" altLang="en-US" sz="2800" b="1"/>
              <a:t>拓展实训项目</a:t>
            </a:r>
            <a:endParaRPr lang="zh-CN" altLang="en-US" sz="2800" b="1">
              <a:latin typeface="Calibri" panose="020F0502020204030204" pitchFamily="34" charset="0"/>
            </a:endParaRPr>
          </a:p>
        </p:txBody>
      </p:sp>
    </p:spTree>
    <p:extLst>
      <p:ext uri="{BB962C8B-B14F-4D97-AF65-F5344CB8AC3E}">
        <p14:creationId xmlns:p14="http://schemas.microsoft.com/office/powerpoint/2010/main" val="14766549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Box 8">
            <a:hlinkClick r:id="rId2" action="ppaction://hlinksldjump"/>
          </p:cNvPr>
          <p:cNvSpPr txBox="1">
            <a:spLocks noChangeArrowheads="1"/>
          </p:cNvSpPr>
          <p:nvPr/>
        </p:nvSpPr>
        <p:spPr bwMode="auto">
          <a:xfrm>
            <a:off x="5375275" y="136525"/>
            <a:ext cx="54752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2.3.1</a:t>
            </a:r>
            <a:r>
              <a:rPr lang="zh-CN" altLang="en-US" sz="2800" b="1"/>
              <a:t>项目</a:t>
            </a:r>
            <a:r>
              <a:rPr lang="en-US" altLang="zh-CN" sz="2800" b="1"/>
              <a:t>7</a:t>
            </a:r>
            <a:r>
              <a:rPr lang="zh-CN" altLang="en-US" sz="2800" b="1"/>
              <a:t>：用单片机的</a:t>
            </a:r>
            <a:r>
              <a:rPr lang="en-US" altLang="zh-CN" sz="2800" b="1"/>
              <a:t>P1.0</a:t>
            </a:r>
            <a:r>
              <a:rPr lang="zh-CN" altLang="en-US" sz="2800" b="1"/>
              <a:t>控制一个灯</a:t>
            </a:r>
            <a:r>
              <a:rPr lang="en-US" altLang="zh-CN" sz="2800" b="1"/>
              <a:t>LED0</a:t>
            </a:r>
            <a:r>
              <a:rPr lang="zh-CN" altLang="en-US" sz="2800" b="1"/>
              <a:t>闪烁</a:t>
            </a:r>
          </a:p>
        </p:txBody>
      </p:sp>
      <p:sp>
        <p:nvSpPr>
          <p:cNvPr id="90115" name="Text Box 3"/>
          <p:cNvSpPr txBox="1">
            <a:spLocks noChangeArrowheads="1"/>
          </p:cNvSpPr>
          <p:nvPr/>
        </p:nvSpPr>
        <p:spPr bwMode="auto">
          <a:xfrm>
            <a:off x="1703388" y="1746251"/>
            <a:ext cx="8640762" cy="510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b="1"/>
          </a:p>
          <a:p>
            <a:r>
              <a:rPr lang="en-US" altLang="zh-CN" sz="2800" b="1"/>
              <a:t>2.</a:t>
            </a:r>
            <a:r>
              <a:rPr lang="zh-CN" altLang="en-US" sz="2800" b="1"/>
              <a:t>项目描述</a:t>
            </a:r>
            <a:endParaRPr lang="zh-CN" altLang="en-US" sz="2800"/>
          </a:p>
          <a:p>
            <a:r>
              <a:rPr lang="zh-CN" altLang="en-US" sz="2800"/>
              <a:t>       用单片机</a:t>
            </a:r>
            <a:r>
              <a:rPr lang="en-US" altLang="zh-CN" sz="2800"/>
              <a:t>P1.0</a:t>
            </a:r>
            <a:r>
              <a:rPr lang="zh-CN" altLang="en-US" sz="2800"/>
              <a:t>来点亮一个发光二极管。</a:t>
            </a:r>
            <a:r>
              <a:rPr lang="en-US" altLang="zh-CN" sz="2800"/>
              <a:t>P1.0</a:t>
            </a:r>
            <a:r>
              <a:rPr lang="zh-CN" altLang="en-US" sz="2800"/>
              <a:t>输出低电平时，使发光二极管</a:t>
            </a:r>
            <a:r>
              <a:rPr lang="en-US" altLang="zh-CN" sz="2800"/>
              <a:t>LED0</a:t>
            </a:r>
            <a:r>
              <a:rPr lang="zh-CN" altLang="en-US" sz="2800"/>
              <a:t>正向偏置，就会点亮</a:t>
            </a:r>
            <a:r>
              <a:rPr lang="en-US" altLang="zh-CN" sz="2800"/>
              <a:t>LED0</a:t>
            </a:r>
            <a:r>
              <a:rPr lang="zh-CN" altLang="en-US" sz="2800"/>
              <a:t>灯；</a:t>
            </a:r>
            <a:r>
              <a:rPr lang="en-US" altLang="zh-CN" sz="2800"/>
              <a:t>P1.0</a:t>
            </a:r>
            <a:r>
              <a:rPr lang="zh-CN" altLang="en-US" sz="2800"/>
              <a:t>输出高电平时，使发光二极管</a:t>
            </a:r>
            <a:r>
              <a:rPr lang="en-US" altLang="zh-CN" sz="2800"/>
              <a:t>LED0</a:t>
            </a:r>
            <a:r>
              <a:rPr lang="zh-CN" altLang="en-US" sz="2800"/>
              <a:t>反向偏置，就会使</a:t>
            </a:r>
            <a:r>
              <a:rPr lang="en-US" altLang="zh-CN" sz="2800"/>
              <a:t>LED0</a:t>
            </a:r>
            <a:r>
              <a:rPr lang="zh-CN" altLang="en-US" sz="2800"/>
              <a:t>灯熄灭，如果使</a:t>
            </a:r>
            <a:r>
              <a:rPr lang="en-US" altLang="zh-CN" sz="2800"/>
              <a:t>P1.0</a:t>
            </a:r>
            <a:r>
              <a:rPr lang="zh-CN" altLang="en-US" sz="2800"/>
              <a:t>输出电平在高、低电平之间不停转换，并且延时一段时间，则</a:t>
            </a:r>
            <a:r>
              <a:rPr lang="en-US" altLang="zh-CN" sz="2800"/>
              <a:t>LED0</a:t>
            </a:r>
            <a:r>
              <a:rPr lang="zh-CN" altLang="en-US" sz="2800"/>
              <a:t>灯就会闪烁，电路图如图</a:t>
            </a:r>
            <a:r>
              <a:rPr lang="en-US" altLang="zh-CN" sz="2800"/>
              <a:t>2-18</a:t>
            </a:r>
            <a:r>
              <a:rPr lang="zh-CN" altLang="en-US" sz="2800"/>
              <a:t>所示。</a:t>
            </a:r>
            <a:endParaRPr lang="en-US" altLang="zh-CN" sz="2800"/>
          </a:p>
          <a:p>
            <a:r>
              <a:rPr lang="en-US" altLang="zh-CN" sz="2800" b="1"/>
              <a:t>3.</a:t>
            </a:r>
            <a:r>
              <a:rPr lang="zh-CN" altLang="en-US" sz="2800" b="1"/>
              <a:t>项目实现</a:t>
            </a:r>
            <a:endParaRPr lang="zh-CN" altLang="en-US" sz="2800"/>
          </a:p>
          <a:p>
            <a:r>
              <a:rPr lang="zh-CN" altLang="en-US" sz="2800"/>
              <a:t>    （</a:t>
            </a:r>
            <a:r>
              <a:rPr lang="en-US" altLang="zh-CN" sz="2800"/>
              <a:t>1</a:t>
            </a:r>
            <a:r>
              <a:rPr lang="zh-CN" altLang="en-US" sz="2800"/>
              <a:t>）程序设计</a:t>
            </a:r>
          </a:p>
          <a:p>
            <a:r>
              <a:rPr lang="zh-CN" altLang="en-US" sz="2800"/>
              <a:t>      先建立文件夹“</a:t>
            </a:r>
            <a:r>
              <a:rPr lang="en-US" altLang="zh-CN" sz="2800"/>
              <a:t>XM7”,</a:t>
            </a:r>
            <a:r>
              <a:rPr lang="zh-CN" altLang="en-US" sz="2800"/>
              <a:t>然后建立“</a:t>
            </a:r>
            <a:r>
              <a:rPr lang="en-US" altLang="zh-CN" sz="2800"/>
              <a:t>XM7”</a:t>
            </a:r>
            <a:r>
              <a:rPr lang="zh-CN" altLang="en-US" sz="2800"/>
              <a:t>工程项目，最后建立源程序文件“</a:t>
            </a:r>
            <a:r>
              <a:rPr lang="en-US" altLang="zh-CN" sz="2800"/>
              <a:t>XM7.c”</a:t>
            </a:r>
            <a:r>
              <a:rPr lang="zh-CN" altLang="en-US" sz="2800"/>
              <a:t>，输入如下源程序：</a:t>
            </a:r>
          </a:p>
        </p:txBody>
      </p:sp>
    </p:spTree>
    <p:extLst>
      <p:ext uri="{BB962C8B-B14F-4D97-AF65-F5344CB8AC3E}">
        <p14:creationId xmlns:p14="http://schemas.microsoft.com/office/powerpoint/2010/main" val="10853606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diamond(in)">
                                      <p:cBhvr>
                                        <p:cTn id="7" dur="10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hlinkClick r:id="rId2" action="ppaction://hlinksldjump"/>
          </p:cNvPr>
          <p:cNvSpPr txBox="1">
            <a:spLocks noChangeArrowheads="1"/>
          </p:cNvSpPr>
          <p:nvPr/>
        </p:nvSpPr>
        <p:spPr bwMode="auto">
          <a:xfrm>
            <a:off x="5519739" y="0"/>
            <a:ext cx="5475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2.3.1</a:t>
            </a:r>
            <a:r>
              <a:rPr lang="zh-CN" altLang="en-US" sz="2800" b="1"/>
              <a:t>项目</a:t>
            </a:r>
            <a:r>
              <a:rPr lang="en-US" altLang="zh-CN" sz="2800" b="1"/>
              <a:t>7</a:t>
            </a:r>
            <a:r>
              <a:rPr lang="zh-CN" altLang="en-US" sz="2800" b="1"/>
              <a:t>：用单片机的</a:t>
            </a:r>
            <a:r>
              <a:rPr lang="en-US" altLang="zh-CN" sz="2800" b="1"/>
              <a:t>P1.0</a:t>
            </a:r>
            <a:r>
              <a:rPr lang="zh-CN" altLang="en-US" sz="2800" b="1"/>
              <a:t>控制一个灯</a:t>
            </a:r>
            <a:r>
              <a:rPr lang="en-US" altLang="zh-CN" sz="2800" b="1"/>
              <a:t>LED0</a:t>
            </a:r>
            <a:r>
              <a:rPr lang="zh-CN" altLang="en-US" sz="2800" b="1"/>
              <a:t>闪烁</a:t>
            </a:r>
          </a:p>
        </p:txBody>
      </p:sp>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651" y="2060575"/>
            <a:ext cx="77771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0" name="矩形 3"/>
          <p:cNvSpPr>
            <a:spLocks noChangeArrowheads="1"/>
          </p:cNvSpPr>
          <p:nvPr/>
        </p:nvSpPr>
        <p:spPr bwMode="auto">
          <a:xfrm>
            <a:off x="1703389" y="6211889"/>
            <a:ext cx="87137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 </a:t>
            </a:r>
            <a:r>
              <a:rPr lang="zh-CN" altLang="en-US" sz="2800"/>
              <a:t>图</a:t>
            </a:r>
            <a:r>
              <a:rPr lang="en-US" altLang="zh-CN" sz="2800"/>
              <a:t>2-18</a:t>
            </a:r>
            <a:r>
              <a:rPr lang="zh-CN" altLang="en-US" sz="2800"/>
              <a:t>用单片机的</a:t>
            </a:r>
            <a:r>
              <a:rPr lang="en-US" altLang="zh-CN" sz="2800"/>
              <a:t>P1.0</a:t>
            </a:r>
            <a:r>
              <a:rPr lang="zh-CN" altLang="en-US" sz="2800"/>
              <a:t>控制一个灯</a:t>
            </a:r>
            <a:r>
              <a:rPr lang="en-US" altLang="zh-CN" sz="2800"/>
              <a:t>LED0</a:t>
            </a:r>
            <a:r>
              <a:rPr lang="zh-CN" altLang="en-US" sz="2800"/>
              <a:t>闪烁效果图</a:t>
            </a:r>
          </a:p>
        </p:txBody>
      </p:sp>
    </p:spTree>
    <p:extLst>
      <p:ext uri="{BB962C8B-B14F-4D97-AF65-F5344CB8AC3E}">
        <p14:creationId xmlns:p14="http://schemas.microsoft.com/office/powerpoint/2010/main" val="27429009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nodeType="afterGroup">
                            <p:stCondLst>
                              <p:cond delay="1000"/>
                            </p:stCondLst>
                            <p:childTnLst>
                              <p:par>
                                <p:cTn id="9" presetID="2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hlinkClick r:id="rId2" action="ppaction://hlinksldjump"/>
          </p:cNvPr>
          <p:cNvSpPr txBox="1">
            <a:spLocks noChangeArrowheads="1"/>
          </p:cNvSpPr>
          <p:nvPr/>
        </p:nvSpPr>
        <p:spPr bwMode="auto">
          <a:xfrm>
            <a:off x="5448300" y="20639"/>
            <a:ext cx="54752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2.3.1</a:t>
            </a:r>
            <a:r>
              <a:rPr lang="zh-CN" altLang="en-US" sz="2800" b="1"/>
              <a:t>项目</a:t>
            </a:r>
            <a:r>
              <a:rPr lang="en-US" altLang="zh-CN" sz="2800" b="1"/>
              <a:t>7</a:t>
            </a:r>
            <a:r>
              <a:rPr lang="zh-CN" altLang="en-US" sz="2800" b="1"/>
              <a:t>：用单片机的</a:t>
            </a:r>
            <a:r>
              <a:rPr lang="en-US" altLang="zh-CN" sz="2800" b="1"/>
              <a:t>P1.0</a:t>
            </a:r>
            <a:r>
              <a:rPr lang="zh-CN" altLang="en-US" sz="2800" b="1"/>
              <a:t>控制一个灯</a:t>
            </a:r>
            <a:r>
              <a:rPr lang="en-US" altLang="zh-CN" sz="2800" b="1"/>
              <a:t>LED0</a:t>
            </a:r>
            <a:r>
              <a:rPr lang="zh-CN" altLang="en-US" sz="2800" b="1"/>
              <a:t>闪烁</a:t>
            </a:r>
          </a:p>
        </p:txBody>
      </p:sp>
      <p:sp>
        <p:nvSpPr>
          <p:cNvPr id="92163" name="矩形 3"/>
          <p:cNvSpPr>
            <a:spLocks noChangeArrowheads="1"/>
          </p:cNvSpPr>
          <p:nvPr/>
        </p:nvSpPr>
        <p:spPr bwMode="auto">
          <a:xfrm>
            <a:off x="1860550" y="1779588"/>
            <a:ext cx="8351838" cy="507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#include&lt;reg51.h&gt;    //</a:t>
            </a:r>
            <a:r>
              <a:rPr lang="zh-CN" altLang="en-US" sz="2800"/>
              <a:t>包含单片机寄存器的头文件</a:t>
            </a:r>
          </a:p>
          <a:p>
            <a:r>
              <a:rPr lang="en-US" altLang="zh-CN" sz="2400"/>
              <a:t>/****************************************</a:t>
            </a:r>
          </a:p>
          <a:p>
            <a:r>
              <a:rPr lang="zh-CN" altLang="en-US" sz="2400"/>
              <a:t>函数功能：延时一段时间</a:t>
            </a:r>
          </a:p>
          <a:p>
            <a:r>
              <a:rPr lang="zh-CN" altLang="en-US" sz="2400"/>
              <a:t>*****************************************</a:t>
            </a:r>
            <a:r>
              <a:rPr lang="en-US" altLang="zh-CN" sz="2400"/>
              <a:t>/</a:t>
            </a:r>
          </a:p>
          <a:p>
            <a:r>
              <a:rPr lang="en-US" altLang="zh-CN" sz="2800"/>
              <a:t>void delay(void)   /*</a:t>
            </a:r>
            <a:r>
              <a:rPr lang="zh-CN" altLang="en-US" sz="2800"/>
              <a:t>两个</a:t>
            </a:r>
            <a:r>
              <a:rPr lang="en-US" altLang="zh-CN" sz="2800"/>
              <a:t>void</a:t>
            </a:r>
            <a:r>
              <a:rPr lang="zh-CN" altLang="en-US" sz="2800"/>
              <a:t>意思分别为无需返回值，没有参数传递</a:t>
            </a:r>
            <a:r>
              <a:rPr lang="en-US" altLang="zh-CN" sz="2800"/>
              <a:t>*/</a:t>
            </a:r>
            <a:endParaRPr lang="zh-CN" altLang="en-US" sz="2800"/>
          </a:p>
          <a:p>
            <a:r>
              <a:rPr lang="en-US" altLang="zh-CN" sz="2800"/>
              <a:t>{</a:t>
            </a:r>
          </a:p>
          <a:p>
            <a:r>
              <a:rPr lang="en-US" altLang="zh-CN" sz="2800"/>
              <a:t>     unsigned int i; /*</a:t>
            </a:r>
            <a:r>
              <a:rPr lang="zh-CN" altLang="en-US" sz="2800"/>
              <a:t>定义无符号整数，最大取值         范围</a:t>
            </a:r>
            <a:r>
              <a:rPr lang="en-US" altLang="zh-CN" sz="2800"/>
              <a:t>65535*/</a:t>
            </a:r>
          </a:p>
          <a:p>
            <a:r>
              <a:rPr lang="en-US" altLang="zh-CN" sz="2800"/>
              <a:t>     for(i=0;i&lt;30000;i++)  //</a:t>
            </a:r>
            <a:r>
              <a:rPr lang="zh-CN" altLang="en-US" sz="2800"/>
              <a:t>做</a:t>
            </a:r>
            <a:r>
              <a:rPr lang="en-US" altLang="zh-CN" sz="2800"/>
              <a:t>30000</a:t>
            </a:r>
            <a:r>
              <a:rPr lang="zh-CN" altLang="en-US" sz="2800"/>
              <a:t>次空循环</a:t>
            </a:r>
          </a:p>
          <a:p>
            <a:r>
              <a:rPr lang="zh-CN" altLang="en-US" sz="2800"/>
              <a:t>            </a:t>
            </a:r>
            <a:r>
              <a:rPr lang="en-US" altLang="zh-CN" sz="2800"/>
              <a:t>;              //</a:t>
            </a:r>
            <a:r>
              <a:rPr lang="zh-CN" altLang="en-US" sz="2800"/>
              <a:t>什么也不做，等待一个机器周期</a:t>
            </a:r>
          </a:p>
          <a:p>
            <a:r>
              <a:rPr lang="en-US" altLang="zh-CN" sz="2800"/>
              <a:t>}</a:t>
            </a:r>
          </a:p>
        </p:txBody>
      </p:sp>
    </p:spTree>
    <p:extLst>
      <p:ext uri="{BB962C8B-B14F-4D97-AF65-F5344CB8AC3E}">
        <p14:creationId xmlns:p14="http://schemas.microsoft.com/office/powerpoint/2010/main" val="28067171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8">
            <a:hlinkClick r:id="rId2" action="ppaction://hlinksldjump"/>
          </p:cNvPr>
          <p:cNvSpPr txBox="1">
            <a:spLocks noChangeArrowheads="1"/>
          </p:cNvSpPr>
          <p:nvPr/>
        </p:nvSpPr>
        <p:spPr bwMode="auto">
          <a:xfrm>
            <a:off x="5087939" y="117475"/>
            <a:ext cx="547528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Calibri" panose="020F0502020204030204" pitchFamily="34" charset="0"/>
              </a:rPr>
              <a:t>2.1.1</a:t>
            </a:r>
            <a:r>
              <a:rPr lang="zh-CN" altLang="en-US" sz="2800" b="1">
                <a:latin typeface="Calibri" panose="020F0502020204030204" pitchFamily="34" charset="0"/>
              </a:rPr>
              <a:t>任务</a:t>
            </a:r>
            <a:r>
              <a:rPr lang="en-US" altLang="zh-CN" sz="2800" b="1">
                <a:latin typeface="Calibri" panose="020F0502020204030204" pitchFamily="34" charset="0"/>
              </a:rPr>
              <a:t>5-1</a:t>
            </a:r>
            <a:r>
              <a:rPr lang="zh-CN" altLang="en-US" sz="2800" b="1">
                <a:latin typeface="Calibri" panose="020F0502020204030204" pitchFamily="34" charset="0"/>
              </a:rPr>
              <a:t>：用单片机</a:t>
            </a:r>
            <a:r>
              <a:rPr lang="en-US" altLang="zh-CN" sz="2800" b="1">
                <a:latin typeface="Calibri" panose="020F0502020204030204" pitchFamily="34" charset="0"/>
              </a:rPr>
              <a:t>P1</a:t>
            </a:r>
            <a:r>
              <a:rPr lang="zh-CN" altLang="en-US" sz="2800" b="1">
                <a:latin typeface="Calibri" panose="020F0502020204030204" pitchFamily="34" charset="0"/>
              </a:rPr>
              <a:t>口来点亮</a:t>
            </a:r>
            <a:r>
              <a:rPr lang="en-US" altLang="zh-CN" sz="2800" b="1">
                <a:latin typeface="Calibri" panose="020F0502020204030204" pitchFamily="34" charset="0"/>
              </a:rPr>
              <a:t>LED0</a:t>
            </a:r>
            <a:r>
              <a:rPr lang="zh-CN" altLang="en-US" sz="2800" b="1">
                <a:latin typeface="Calibri" panose="020F0502020204030204" pitchFamily="34" charset="0"/>
              </a:rPr>
              <a:t>～</a:t>
            </a:r>
            <a:r>
              <a:rPr lang="en-US" altLang="zh-CN" sz="2800" b="1">
                <a:latin typeface="Calibri" panose="020F0502020204030204" pitchFamily="34" charset="0"/>
              </a:rPr>
              <a:t>LED7</a:t>
            </a:r>
            <a:r>
              <a:rPr lang="zh-CN" altLang="en-US" sz="2800" b="1">
                <a:latin typeface="Calibri" panose="020F0502020204030204" pitchFamily="34" charset="0"/>
              </a:rPr>
              <a:t>灯</a:t>
            </a:r>
            <a:br>
              <a:rPr lang="zh-CN" altLang="en-US" sz="2800" b="1">
                <a:latin typeface="Calibri" panose="020F0502020204030204" pitchFamily="34" charset="0"/>
              </a:rPr>
            </a:br>
            <a:endParaRPr lang="zh-CN" altLang="en-US" sz="2800" b="1">
              <a:latin typeface="Calibri" panose="020F0502020204030204" pitchFamily="34" charset="0"/>
            </a:endParaRPr>
          </a:p>
        </p:txBody>
      </p:sp>
      <p:sp>
        <p:nvSpPr>
          <p:cNvPr id="10243" name="Text Box 3"/>
          <p:cNvSpPr txBox="1">
            <a:spLocks noChangeArrowheads="1"/>
          </p:cNvSpPr>
          <p:nvPr/>
        </p:nvSpPr>
        <p:spPr bwMode="auto">
          <a:xfrm>
            <a:off x="1820864" y="2205039"/>
            <a:ext cx="8085137"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任务描述</a:t>
            </a:r>
          </a:p>
          <a:p>
            <a:r>
              <a:rPr lang="zh-CN" altLang="en-US" sz="2800" b="1"/>
              <a:t>       </a:t>
            </a:r>
            <a:r>
              <a:rPr lang="zh-CN" altLang="en-US" sz="2800"/>
              <a:t>设计用单片机</a:t>
            </a:r>
            <a:r>
              <a:rPr lang="en-US" altLang="zh-CN" sz="2800"/>
              <a:t>P1</a:t>
            </a:r>
            <a:r>
              <a:rPr lang="zh-CN" altLang="en-US" sz="2800"/>
              <a:t>口来点亮</a:t>
            </a:r>
            <a:r>
              <a:rPr lang="en-US" altLang="zh-CN" sz="2800"/>
              <a:t>8</a:t>
            </a:r>
            <a:r>
              <a:rPr lang="zh-CN" altLang="en-US" sz="2800"/>
              <a:t>只发光二极管。</a:t>
            </a:r>
            <a:r>
              <a:rPr lang="en-US" altLang="zh-CN" sz="2800"/>
              <a:t>P1</a:t>
            </a:r>
            <a:r>
              <a:rPr lang="zh-CN" altLang="en-US" sz="2800"/>
              <a:t>输出低电平时，使</a:t>
            </a:r>
            <a:r>
              <a:rPr lang="en-US" altLang="zh-CN" sz="2800"/>
              <a:t>8</a:t>
            </a:r>
            <a:r>
              <a:rPr lang="zh-CN" altLang="en-US" sz="2800"/>
              <a:t>只发光二极管</a:t>
            </a:r>
            <a:r>
              <a:rPr lang="en-US" altLang="zh-CN" sz="2800"/>
              <a:t>LED0</a:t>
            </a:r>
            <a:r>
              <a:rPr lang="zh-CN" altLang="en-US" sz="2800"/>
              <a:t>～</a:t>
            </a:r>
            <a:r>
              <a:rPr lang="en-US" altLang="zh-CN" sz="2800"/>
              <a:t>LED7</a:t>
            </a:r>
            <a:r>
              <a:rPr lang="zh-CN" altLang="en-US" sz="2800"/>
              <a:t>正向偏置，就会同时点亮</a:t>
            </a:r>
            <a:r>
              <a:rPr lang="en-US" altLang="zh-CN" sz="2800"/>
              <a:t>LED0</a:t>
            </a:r>
            <a:r>
              <a:rPr lang="zh-CN" altLang="en-US" sz="2800"/>
              <a:t>～</a:t>
            </a:r>
            <a:r>
              <a:rPr lang="en-US" altLang="zh-CN" sz="2800"/>
              <a:t>LED7</a:t>
            </a:r>
            <a:r>
              <a:rPr lang="zh-CN" altLang="en-US" sz="2800"/>
              <a:t>灯，电路图如图</a:t>
            </a:r>
            <a:r>
              <a:rPr lang="en-US" altLang="zh-CN" sz="2800"/>
              <a:t>2-1</a:t>
            </a:r>
            <a:r>
              <a:rPr lang="zh-CN" altLang="en-US" sz="2800"/>
              <a:t>所示。</a:t>
            </a:r>
            <a:endParaRPr lang="zh-CN" altLang="en-US" sz="2800" b="1"/>
          </a:p>
        </p:txBody>
      </p:sp>
    </p:spTree>
    <p:extLst>
      <p:ext uri="{BB962C8B-B14F-4D97-AF65-F5344CB8AC3E}">
        <p14:creationId xmlns:p14="http://schemas.microsoft.com/office/powerpoint/2010/main" val="12533062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3"/>
          <p:cNvSpPr txBox="1">
            <a:spLocks noChangeArrowheads="1"/>
          </p:cNvSpPr>
          <p:nvPr/>
        </p:nvSpPr>
        <p:spPr bwMode="auto">
          <a:xfrm>
            <a:off x="1755776" y="1963738"/>
            <a:ext cx="8588375"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t>/*******************************************************</a:t>
            </a:r>
          </a:p>
          <a:p>
            <a:r>
              <a:rPr lang="zh-CN" altLang="en-US" sz="2400"/>
              <a:t>函数功能：主函数 （</a:t>
            </a:r>
            <a:r>
              <a:rPr lang="en-US" altLang="zh-CN" sz="2400"/>
              <a:t>C</a:t>
            </a:r>
            <a:r>
              <a:rPr lang="zh-CN" altLang="en-US" sz="2400"/>
              <a:t>语言规定必须有</a:t>
            </a:r>
            <a:r>
              <a:rPr lang="en-US" altLang="zh-CN" sz="2400"/>
              <a:t>1</a:t>
            </a:r>
            <a:r>
              <a:rPr lang="zh-CN" altLang="en-US" sz="2400"/>
              <a:t>个主函数）</a:t>
            </a:r>
          </a:p>
          <a:p>
            <a:r>
              <a:rPr lang="zh-CN" altLang="en-US" sz="2400"/>
              <a:t>********************************************************</a:t>
            </a:r>
            <a:r>
              <a:rPr lang="en-US" altLang="zh-CN" sz="2400"/>
              <a:t>/</a:t>
            </a:r>
          </a:p>
          <a:p>
            <a:r>
              <a:rPr lang="en-US" altLang="zh-CN" sz="2400"/>
              <a:t>void main(void) </a:t>
            </a:r>
          </a:p>
          <a:p>
            <a:r>
              <a:rPr lang="en-US" altLang="zh-CN" sz="2400"/>
              <a:t>{</a:t>
            </a:r>
          </a:p>
          <a:p>
            <a:r>
              <a:rPr lang="en-US" altLang="zh-CN" sz="2400"/>
              <a:t>  while(1)      //</a:t>
            </a:r>
            <a:r>
              <a:rPr lang="zh-CN" altLang="en-US" sz="2400"/>
              <a:t>无限循环</a:t>
            </a:r>
          </a:p>
          <a:p>
            <a:r>
              <a:rPr lang="zh-CN" altLang="en-US" sz="2400"/>
              <a:t>     </a:t>
            </a:r>
            <a:r>
              <a:rPr lang="en-US" altLang="zh-CN" sz="2400"/>
              <a:t>{</a:t>
            </a:r>
          </a:p>
          <a:p>
            <a:r>
              <a:rPr lang="en-US" altLang="zh-CN" sz="2400"/>
              <a:t>	 P1=0xfe;   //P1=1111 1110B</a:t>
            </a:r>
            <a:r>
              <a:rPr lang="zh-CN" altLang="en-US" sz="2400"/>
              <a:t>， </a:t>
            </a:r>
            <a:r>
              <a:rPr lang="en-US" altLang="zh-CN" sz="2400"/>
              <a:t>P1.0</a:t>
            </a:r>
            <a:r>
              <a:rPr lang="zh-CN" altLang="en-US" sz="2400"/>
              <a:t>输出低电平</a:t>
            </a:r>
          </a:p>
          <a:p>
            <a:r>
              <a:rPr lang="zh-CN" altLang="en-US" sz="2400"/>
              <a:t>	 </a:t>
            </a:r>
            <a:r>
              <a:rPr lang="en-US" altLang="zh-CN" sz="2400"/>
              <a:t>delay();   //</a:t>
            </a:r>
            <a:r>
              <a:rPr lang="zh-CN" altLang="en-US" sz="2400"/>
              <a:t>延时一段时间</a:t>
            </a:r>
          </a:p>
          <a:p>
            <a:r>
              <a:rPr lang="zh-CN" altLang="en-US" sz="2400"/>
              <a:t>	 </a:t>
            </a:r>
            <a:r>
              <a:rPr lang="en-US" altLang="zh-CN" sz="2400"/>
              <a:t>P1=0xff;   //P1=1111 1111B</a:t>
            </a:r>
            <a:r>
              <a:rPr lang="zh-CN" altLang="en-US" sz="2400"/>
              <a:t>， </a:t>
            </a:r>
            <a:r>
              <a:rPr lang="en-US" altLang="zh-CN" sz="2400"/>
              <a:t>P1.0</a:t>
            </a:r>
            <a:r>
              <a:rPr lang="zh-CN" altLang="en-US" sz="2400"/>
              <a:t>输出高电平</a:t>
            </a:r>
          </a:p>
          <a:p>
            <a:r>
              <a:rPr lang="zh-CN" altLang="en-US" sz="2400"/>
              <a:t>	  </a:t>
            </a:r>
            <a:r>
              <a:rPr lang="en-US" altLang="zh-CN" sz="2400"/>
              <a:t>delay();  //</a:t>
            </a:r>
            <a:r>
              <a:rPr lang="zh-CN" altLang="en-US" sz="2400"/>
              <a:t>延时一段时间</a:t>
            </a:r>
          </a:p>
          <a:p>
            <a:r>
              <a:rPr lang="zh-CN" altLang="en-US" sz="2400"/>
              <a:t>      </a:t>
            </a:r>
            <a:r>
              <a:rPr lang="en-US" altLang="zh-CN" sz="2400"/>
              <a:t>}</a:t>
            </a:r>
            <a:endParaRPr lang="zh-CN" altLang="en-US" sz="2400"/>
          </a:p>
          <a:p>
            <a:r>
              <a:rPr lang="en-US" altLang="zh-CN" sz="2400"/>
              <a:t>}</a:t>
            </a:r>
          </a:p>
        </p:txBody>
      </p:sp>
      <p:sp>
        <p:nvSpPr>
          <p:cNvPr id="4" name="TextBox 8">
            <a:hlinkClick r:id="rId2" action="ppaction://hlinksldjump"/>
          </p:cNvPr>
          <p:cNvSpPr txBox="1">
            <a:spLocks noChangeArrowheads="1"/>
          </p:cNvSpPr>
          <p:nvPr/>
        </p:nvSpPr>
        <p:spPr bwMode="auto">
          <a:xfrm>
            <a:off x="5880100" y="31750"/>
            <a:ext cx="54752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2.3.1</a:t>
            </a:r>
            <a:r>
              <a:rPr lang="zh-CN" altLang="en-US" sz="2800" b="1"/>
              <a:t>项目</a:t>
            </a:r>
            <a:r>
              <a:rPr lang="en-US" altLang="zh-CN" sz="2800" b="1"/>
              <a:t>7</a:t>
            </a:r>
            <a:r>
              <a:rPr lang="zh-CN" altLang="en-US" sz="2800" b="1"/>
              <a:t>：用单片机的</a:t>
            </a:r>
            <a:r>
              <a:rPr lang="en-US" altLang="zh-CN" sz="2800" b="1"/>
              <a:t>P1.0</a:t>
            </a:r>
            <a:r>
              <a:rPr lang="zh-CN" altLang="en-US" sz="2800" b="1"/>
              <a:t>控制一个灯</a:t>
            </a:r>
            <a:r>
              <a:rPr lang="en-US" altLang="zh-CN" sz="2800" b="1"/>
              <a:t>LED0</a:t>
            </a:r>
            <a:r>
              <a:rPr lang="zh-CN" altLang="en-US" sz="2800" b="1"/>
              <a:t>闪烁</a:t>
            </a:r>
          </a:p>
        </p:txBody>
      </p:sp>
    </p:spTree>
    <p:extLst>
      <p:ext uri="{BB962C8B-B14F-4D97-AF65-F5344CB8AC3E}">
        <p14:creationId xmlns:p14="http://schemas.microsoft.com/office/powerpoint/2010/main" val="2466964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矩形 1"/>
          <p:cNvSpPr>
            <a:spLocks noChangeArrowheads="1"/>
          </p:cNvSpPr>
          <p:nvPr/>
        </p:nvSpPr>
        <p:spPr bwMode="auto">
          <a:xfrm>
            <a:off x="1631950" y="2052639"/>
            <a:ext cx="8351838"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XM7.hex”</a:t>
            </a:r>
            <a:r>
              <a:rPr lang="zh-CN" altLang="en-US" sz="2800"/>
              <a:t>文件加载到</a:t>
            </a:r>
            <a:r>
              <a:rPr lang="en-US" altLang="zh-CN" sz="2800"/>
              <a:t>AT89C51</a:t>
            </a:r>
            <a:r>
              <a:rPr lang="zh-CN" altLang="en-US" sz="2800"/>
              <a:t>里，然后启动仿真，就可以看到单片机的</a:t>
            </a:r>
            <a:r>
              <a:rPr lang="en-US" altLang="zh-CN" sz="2800"/>
              <a:t>P1.0</a:t>
            </a:r>
            <a:r>
              <a:rPr lang="zh-CN" altLang="en-US" sz="2800"/>
              <a:t>控制一个灯</a:t>
            </a:r>
            <a:r>
              <a:rPr lang="en-US" altLang="zh-CN" sz="2800"/>
              <a:t>LED0</a:t>
            </a:r>
            <a:r>
              <a:rPr lang="zh-CN" altLang="en-US" sz="2800"/>
              <a:t>闪烁，效果图如图</a:t>
            </a:r>
            <a:r>
              <a:rPr lang="en-US" altLang="zh-CN" sz="2800"/>
              <a:t>2-18</a:t>
            </a:r>
            <a:r>
              <a:rPr lang="zh-CN" altLang="en-US" sz="2800"/>
              <a:t>所示。</a:t>
            </a:r>
            <a:endParaRPr lang="en-US" altLang="zh-CN" sz="2800"/>
          </a:p>
        </p:txBody>
      </p:sp>
      <p:sp>
        <p:nvSpPr>
          <p:cNvPr id="6" name="TextBox 8">
            <a:hlinkClick r:id="rId2" action="ppaction://hlinksldjump"/>
          </p:cNvPr>
          <p:cNvSpPr txBox="1">
            <a:spLocks noChangeArrowheads="1"/>
          </p:cNvSpPr>
          <p:nvPr/>
        </p:nvSpPr>
        <p:spPr bwMode="auto">
          <a:xfrm>
            <a:off x="5157789" y="36514"/>
            <a:ext cx="54752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2.3.1</a:t>
            </a:r>
            <a:r>
              <a:rPr lang="zh-CN" altLang="en-US" sz="2800" b="1"/>
              <a:t>项目</a:t>
            </a:r>
            <a:r>
              <a:rPr lang="en-US" altLang="zh-CN" sz="2800" b="1"/>
              <a:t>7</a:t>
            </a:r>
            <a:r>
              <a:rPr lang="zh-CN" altLang="en-US" sz="2800" b="1"/>
              <a:t>：用单片机的</a:t>
            </a:r>
            <a:r>
              <a:rPr lang="en-US" altLang="zh-CN" sz="2800" b="1"/>
              <a:t>P1.0</a:t>
            </a:r>
            <a:r>
              <a:rPr lang="zh-CN" altLang="en-US" sz="2800" b="1"/>
              <a:t>控制一个灯</a:t>
            </a:r>
            <a:r>
              <a:rPr lang="en-US" altLang="zh-CN" sz="2800" b="1"/>
              <a:t>LED0</a:t>
            </a:r>
            <a:r>
              <a:rPr lang="zh-CN" altLang="en-US" sz="2800" b="1"/>
              <a:t>闪烁</a:t>
            </a:r>
          </a:p>
        </p:txBody>
      </p:sp>
      <p:sp>
        <p:nvSpPr>
          <p:cNvPr id="94212" name="TextBox 2"/>
          <p:cNvSpPr txBox="1">
            <a:spLocks noChangeArrowheads="1"/>
          </p:cNvSpPr>
          <p:nvPr/>
        </p:nvSpPr>
        <p:spPr bwMode="auto">
          <a:xfrm>
            <a:off x="7610475" y="4468814"/>
            <a:ext cx="20145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hlinkClick r:id="rId3" action="ppaction://hlinkfile"/>
              </a:rPr>
              <a:t>项目</a:t>
            </a:r>
            <a:r>
              <a:rPr lang="en-US" altLang="zh-CN" sz="2800" b="1">
                <a:hlinkClick r:id="rId3" action="ppaction://hlinkfile"/>
              </a:rPr>
              <a:t>7</a:t>
            </a:r>
            <a:r>
              <a:rPr lang="zh-CN" altLang="en-US" sz="2800" b="1">
                <a:hlinkClick r:id="rId3" action="ppaction://hlinkfile"/>
              </a:rPr>
              <a:t>仿真</a:t>
            </a:r>
            <a:endParaRPr lang="zh-CN" altLang="en-US" sz="2800"/>
          </a:p>
        </p:txBody>
      </p:sp>
    </p:spTree>
    <p:extLst>
      <p:ext uri="{BB962C8B-B14F-4D97-AF65-F5344CB8AC3E}">
        <p14:creationId xmlns:p14="http://schemas.microsoft.com/office/powerpoint/2010/main" val="16538513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8">
            <a:hlinkClick r:id="rId2" action="ppaction://hlinksldjump"/>
          </p:cNvPr>
          <p:cNvSpPr txBox="1">
            <a:spLocks noChangeArrowheads="1"/>
          </p:cNvSpPr>
          <p:nvPr/>
        </p:nvSpPr>
        <p:spPr bwMode="auto">
          <a:xfrm>
            <a:off x="5375275" y="12700"/>
            <a:ext cx="54752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2.3.2</a:t>
            </a:r>
            <a:r>
              <a:rPr lang="zh-CN" altLang="en-US" sz="2800" b="1"/>
              <a:t>项目</a:t>
            </a:r>
            <a:r>
              <a:rPr lang="en-US" altLang="zh-CN" sz="2800" b="1"/>
              <a:t>8</a:t>
            </a:r>
            <a:r>
              <a:rPr lang="zh-CN" altLang="en-US" sz="2800" b="1"/>
              <a:t>：将</a:t>
            </a:r>
            <a:r>
              <a:rPr lang="en-US" altLang="zh-CN" sz="2800" b="1"/>
              <a:t>P0.0</a:t>
            </a:r>
            <a:r>
              <a:rPr lang="zh-CN" altLang="en-US" sz="2800" b="1"/>
              <a:t>引脚的状态分别送给</a:t>
            </a:r>
            <a:r>
              <a:rPr lang="en-US" altLang="zh-CN" sz="2800" b="1"/>
              <a:t>P1.0</a:t>
            </a:r>
            <a:r>
              <a:rPr lang="zh-CN" altLang="en-US" sz="2800" b="1"/>
              <a:t>、</a:t>
            </a:r>
            <a:r>
              <a:rPr lang="en-US" altLang="zh-CN" sz="2800" b="1"/>
              <a:t>P2.0</a:t>
            </a:r>
            <a:r>
              <a:rPr lang="zh-CN" altLang="en-US" sz="2800" b="1"/>
              <a:t>和</a:t>
            </a:r>
            <a:r>
              <a:rPr lang="en-US" altLang="zh-CN" sz="2800" b="1"/>
              <a:t>P3.0</a:t>
            </a:r>
            <a:r>
              <a:rPr lang="zh-CN" altLang="en-US" sz="2800" b="1"/>
              <a:t>口</a:t>
            </a:r>
          </a:p>
        </p:txBody>
      </p:sp>
      <p:sp>
        <p:nvSpPr>
          <p:cNvPr id="95235" name="Text Box 3"/>
          <p:cNvSpPr txBox="1">
            <a:spLocks noChangeArrowheads="1"/>
          </p:cNvSpPr>
          <p:nvPr/>
        </p:nvSpPr>
        <p:spPr bwMode="auto">
          <a:xfrm>
            <a:off x="1755775" y="2133601"/>
            <a:ext cx="8732838"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2.3.2</a:t>
            </a:r>
            <a:r>
              <a:rPr lang="zh-CN" altLang="en-US" sz="2800" b="1"/>
              <a:t>项目</a:t>
            </a:r>
            <a:r>
              <a:rPr lang="en-US" altLang="zh-CN" sz="2800" b="1"/>
              <a:t>8</a:t>
            </a:r>
            <a:r>
              <a:rPr lang="zh-CN" altLang="en-US" sz="2800" b="1"/>
              <a:t>：将</a:t>
            </a:r>
            <a:r>
              <a:rPr lang="en-US" altLang="zh-CN" sz="2800" b="1"/>
              <a:t>P0.0</a:t>
            </a:r>
            <a:r>
              <a:rPr lang="zh-CN" altLang="en-US" sz="2800" b="1"/>
              <a:t>引脚的状态分别送给</a:t>
            </a:r>
            <a:r>
              <a:rPr lang="en-US" altLang="zh-CN" sz="2800" b="1"/>
              <a:t>P1.0</a:t>
            </a:r>
            <a:r>
              <a:rPr lang="zh-CN" altLang="en-US" sz="2800" b="1"/>
              <a:t>、</a:t>
            </a:r>
            <a:r>
              <a:rPr lang="en-US" altLang="zh-CN" sz="2800" b="1"/>
              <a:t>P2.0</a:t>
            </a:r>
            <a:r>
              <a:rPr lang="zh-CN" altLang="en-US" sz="2800" b="1"/>
              <a:t>和</a:t>
            </a:r>
            <a:r>
              <a:rPr lang="en-US" altLang="zh-CN" sz="2800" b="1"/>
              <a:t>P3.0</a:t>
            </a:r>
            <a:r>
              <a:rPr lang="zh-CN" altLang="en-US" sz="2800" b="1"/>
              <a:t>口</a:t>
            </a:r>
          </a:p>
          <a:p>
            <a:r>
              <a:rPr lang="en-US" altLang="zh-CN" sz="2800" b="1"/>
              <a:t>1.</a:t>
            </a:r>
            <a:r>
              <a:rPr lang="zh-CN" altLang="en-US" sz="2800" b="1"/>
              <a:t>项目要求</a:t>
            </a:r>
            <a:endParaRPr lang="zh-CN" altLang="en-US" sz="2800"/>
          </a:p>
          <a:p>
            <a:r>
              <a:rPr lang="zh-CN" altLang="en-US" sz="2800"/>
              <a:t>（</a:t>
            </a:r>
            <a:r>
              <a:rPr lang="en-US" altLang="zh-CN" sz="2800"/>
              <a:t>1</a:t>
            </a:r>
            <a:r>
              <a:rPr lang="zh-CN" altLang="en-US" sz="2800"/>
              <a:t>）掌握单片机</a:t>
            </a:r>
            <a:r>
              <a:rPr lang="en-US" altLang="zh-CN" sz="2800"/>
              <a:t>P0</a:t>
            </a:r>
            <a:r>
              <a:rPr lang="zh-CN" altLang="en-US" sz="2800"/>
              <a:t>、</a:t>
            </a:r>
            <a:r>
              <a:rPr lang="en-US" altLang="zh-CN" sz="2800"/>
              <a:t>P1</a:t>
            </a:r>
            <a:r>
              <a:rPr lang="zh-CN" altLang="en-US" sz="2800"/>
              <a:t>、</a:t>
            </a:r>
            <a:r>
              <a:rPr lang="en-US" altLang="zh-CN" sz="2800"/>
              <a:t>P2</a:t>
            </a:r>
            <a:r>
              <a:rPr lang="zh-CN" altLang="en-US" sz="2800"/>
              <a:t>和</a:t>
            </a:r>
            <a:r>
              <a:rPr lang="en-US" altLang="zh-CN" sz="2800"/>
              <a:t>P3</a:t>
            </a:r>
            <a:r>
              <a:rPr lang="zh-CN" altLang="en-US" sz="2800"/>
              <a:t>口的特性；</a:t>
            </a:r>
          </a:p>
          <a:p>
            <a:r>
              <a:rPr lang="zh-CN" altLang="en-US" sz="2800"/>
              <a:t>（</a:t>
            </a:r>
            <a:r>
              <a:rPr lang="en-US" altLang="zh-CN" sz="2800"/>
              <a:t>2</a:t>
            </a:r>
            <a:r>
              <a:rPr lang="zh-CN" altLang="en-US" sz="2800"/>
              <a:t>）掌握端口的带负载能力 ；</a:t>
            </a:r>
          </a:p>
          <a:p>
            <a:r>
              <a:rPr lang="zh-CN" altLang="en-US" sz="2800"/>
              <a:t>（</a:t>
            </a:r>
            <a:r>
              <a:rPr lang="en-US" altLang="zh-CN" sz="2800"/>
              <a:t>3</a:t>
            </a:r>
            <a:r>
              <a:rPr lang="zh-CN" altLang="en-US" sz="2800"/>
              <a:t>）掌握</a:t>
            </a:r>
            <a:r>
              <a:rPr lang="en-US" altLang="zh-CN" sz="2800"/>
              <a:t>P0</a:t>
            </a:r>
            <a:r>
              <a:rPr lang="zh-CN" altLang="en-US" sz="2800"/>
              <a:t>～</a:t>
            </a:r>
            <a:r>
              <a:rPr lang="en-US" altLang="zh-CN" sz="2800"/>
              <a:t>P3</a:t>
            </a:r>
            <a:r>
              <a:rPr lang="zh-CN" altLang="en-US" sz="2800"/>
              <a:t>口使用时应注意事项；</a:t>
            </a:r>
          </a:p>
          <a:p>
            <a:r>
              <a:rPr lang="zh-CN" altLang="en-US" sz="2800"/>
              <a:t>（</a:t>
            </a:r>
            <a:r>
              <a:rPr lang="en-US" altLang="zh-CN" sz="2800"/>
              <a:t>4</a:t>
            </a:r>
            <a:r>
              <a:rPr lang="zh-CN" altLang="en-US" sz="2800"/>
              <a:t>）掌握</a:t>
            </a:r>
            <a:r>
              <a:rPr lang="en-US" altLang="zh-CN" sz="2800"/>
              <a:t>P0</a:t>
            </a:r>
            <a:r>
              <a:rPr lang="zh-CN" altLang="en-US" sz="2800"/>
              <a:t>～</a:t>
            </a:r>
            <a:r>
              <a:rPr lang="en-US" altLang="zh-CN" sz="2800"/>
              <a:t>P3</a:t>
            </a:r>
            <a:r>
              <a:rPr lang="zh-CN" altLang="en-US" sz="2800"/>
              <a:t>口使用方法。</a:t>
            </a:r>
            <a:endParaRPr lang="zh-CN" altLang="en-US" sz="2800" b="1"/>
          </a:p>
        </p:txBody>
      </p:sp>
    </p:spTree>
    <p:extLst>
      <p:ext uri="{BB962C8B-B14F-4D97-AF65-F5344CB8AC3E}">
        <p14:creationId xmlns:p14="http://schemas.microsoft.com/office/powerpoint/2010/main" val="23483697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diamond(in)">
                                      <p:cBhvr>
                                        <p:cTn id="7" dur="10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8">
            <a:hlinkClick r:id="rId2" action="ppaction://hlinksldjump"/>
          </p:cNvPr>
          <p:cNvSpPr txBox="1">
            <a:spLocks noChangeArrowheads="1"/>
          </p:cNvSpPr>
          <p:nvPr/>
        </p:nvSpPr>
        <p:spPr bwMode="auto">
          <a:xfrm>
            <a:off x="5303839" y="60325"/>
            <a:ext cx="5475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2.3.2</a:t>
            </a:r>
            <a:r>
              <a:rPr lang="zh-CN" altLang="en-US" sz="2800" b="1"/>
              <a:t>项目</a:t>
            </a:r>
            <a:r>
              <a:rPr lang="en-US" altLang="zh-CN" sz="2800" b="1"/>
              <a:t>8</a:t>
            </a:r>
            <a:r>
              <a:rPr lang="zh-CN" altLang="en-US" sz="2800" b="1"/>
              <a:t>：将</a:t>
            </a:r>
            <a:r>
              <a:rPr lang="en-US" altLang="zh-CN" sz="2800" b="1"/>
              <a:t>P0.0</a:t>
            </a:r>
            <a:r>
              <a:rPr lang="zh-CN" altLang="en-US" sz="2800" b="1"/>
              <a:t>引脚的状态分别送给</a:t>
            </a:r>
            <a:r>
              <a:rPr lang="en-US" altLang="zh-CN" sz="2800" b="1"/>
              <a:t>P1.0</a:t>
            </a:r>
            <a:r>
              <a:rPr lang="zh-CN" altLang="en-US" sz="2800" b="1"/>
              <a:t>、</a:t>
            </a:r>
            <a:r>
              <a:rPr lang="en-US" altLang="zh-CN" sz="2800" b="1"/>
              <a:t>P2.0</a:t>
            </a:r>
            <a:r>
              <a:rPr lang="zh-CN" altLang="en-US" sz="2800" b="1"/>
              <a:t>和</a:t>
            </a:r>
            <a:r>
              <a:rPr lang="en-US" altLang="zh-CN" sz="2800" b="1"/>
              <a:t>P3.0</a:t>
            </a:r>
            <a:r>
              <a:rPr lang="zh-CN" altLang="en-US" sz="2800" b="1"/>
              <a:t>口</a:t>
            </a:r>
          </a:p>
        </p:txBody>
      </p:sp>
      <p:sp>
        <p:nvSpPr>
          <p:cNvPr id="96259" name="Text Box 3"/>
          <p:cNvSpPr txBox="1">
            <a:spLocks noChangeArrowheads="1"/>
          </p:cNvSpPr>
          <p:nvPr/>
        </p:nvSpPr>
        <p:spPr bwMode="auto">
          <a:xfrm>
            <a:off x="1836739" y="2276475"/>
            <a:ext cx="858837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a:t>
            </a:r>
            <a:r>
              <a:rPr lang="zh-CN" altLang="en-US" sz="2800" b="1"/>
              <a:t>项目描述</a:t>
            </a:r>
            <a:endParaRPr lang="zh-CN" altLang="en-US" sz="2800"/>
          </a:p>
          <a:p>
            <a:r>
              <a:rPr lang="zh-CN" altLang="en-US" sz="2800"/>
              <a:t>      设计将单片机</a:t>
            </a:r>
            <a:r>
              <a:rPr lang="en-US" altLang="zh-CN" sz="2800"/>
              <a:t>P0.0</a:t>
            </a:r>
            <a:r>
              <a:rPr lang="zh-CN" altLang="en-US" sz="2800"/>
              <a:t>引脚的状态，分别送给</a:t>
            </a:r>
            <a:r>
              <a:rPr lang="en-US" altLang="zh-CN" sz="2800"/>
              <a:t>P1.0</a:t>
            </a:r>
            <a:r>
              <a:rPr lang="zh-CN" altLang="en-US" sz="2800"/>
              <a:t>、</a:t>
            </a:r>
            <a:r>
              <a:rPr lang="en-US" altLang="zh-CN" sz="2800"/>
              <a:t>P2.0</a:t>
            </a:r>
            <a:r>
              <a:rPr lang="zh-CN" altLang="en-US" sz="2800"/>
              <a:t>和</a:t>
            </a:r>
            <a:r>
              <a:rPr lang="en-US" altLang="zh-CN" sz="2800"/>
              <a:t>P3.0</a:t>
            </a:r>
            <a:r>
              <a:rPr lang="zh-CN" altLang="en-US" sz="2800"/>
              <a:t>口来点亮发光二极管</a:t>
            </a:r>
            <a:r>
              <a:rPr lang="en-US" altLang="zh-CN" sz="2800"/>
              <a:t>LED0</a:t>
            </a:r>
            <a:r>
              <a:rPr lang="zh-CN" altLang="en-US" sz="2800"/>
              <a:t>、</a:t>
            </a:r>
            <a:r>
              <a:rPr lang="en-US" altLang="zh-CN" sz="2800"/>
              <a:t>LED1</a:t>
            </a:r>
            <a:r>
              <a:rPr lang="zh-CN" altLang="en-US" sz="2800"/>
              <a:t>和</a:t>
            </a:r>
            <a:r>
              <a:rPr lang="en-US" altLang="zh-CN" sz="2800"/>
              <a:t>LED2</a:t>
            </a:r>
            <a:r>
              <a:rPr lang="zh-CN" altLang="en-US" sz="2800"/>
              <a:t>。</a:t>
            </a:r>
            <a:r>
              <a:rPr lang="en-US" altLang="zh-CN" sz="2800"/>
              <a:t>P0.0</a:t>
            </a:r>
            <a:r>
              <a:rPr lang="zh-CN" altLang="en-US" sz="2800"/>
              <a:t>接一个按键开关</a:t>
            </a:r>
            <a:r>
              <a:rPr lang="en-US" altLang="zh-CN" sz="2800"/>
              <a:t>S</a:t>
            </a:r>
            <a:r>
              <a:rPr lang="zh-CN" altLang="en-US" sz="2800"/>
              <a:t>，当</a:t>
            </a:r>
            <a:r>
              <a:rPr lang="en-US" altLang="zh-CN" sz="2800"/>
              <a:t>S</a:t>
            </a:r>
            <a:r>
              <a:rPr lang="zh-CN" altLang="en-US" sz="2800"/>
              <a:t>按下，</a:t>
            </a:r>
            <a:r>
              <a:rPr lang="en-US" altLang="zh-CN" sz="2800"/>
              <a:t>P0.0</a:t>
            </a:r>
            <a:r>
              <a:rPr lang="zh-CN" altLang="en-US" sz="2800"/>
              <a:t>引脚为低电平，把这个低电平分别送给</a:t>
            </a:r>
            <a:r>
              <a:rPr lang="en-US" altLang="zh-CN" sz="2800"/>
              <a:t>P1.0</a:t>
            </a:r>
            <a:r>
              <a:rPr lang="zh-CN" altLang="en-US" sz="2800"/>
              <a:t>、</a:t>
            </a:r>
            <a:r>
              <a:rPr lang="en-US" altLang="zh-CN" sz="2800"/>
              <a:t>P2.0</a:t>
            </a:r>
            <a:r>
              <a:rPr lang="zh-CN" altLang="en-US" sz="2800"/>
              <a:t>和</a:t>
            </a:r>
            <a:r>
              <a:rPr lang="en-US" altLang="zh-CN" sz="2800"/>
              <a:t>P3.0</a:t>
            </a:r>
            <a:r>
              <a:rPr lang="zh-CN" altLang="en-US" sz="2800"/>
              <a:t>口，发光二极管</a:t>
            </a:r>
            <a:r>
              <a:rPr lang="en-US" altLang="zh-CN" sz="2800"/>
              <a:t>LED0</a:t>
            </a:r>
            <a:r>
              <a:rPr lang="zh-CN" altLang="en-US" sz="2800"/>
              <a:t>、</a:t>
            </a:r>
            <a:r>
              <a:rPr lang="en-US" altLang="zh-CN" sz="2800"/>
              <a:t>LED1</a:t>
            </a:r>
            <a:r>
              <a:rPr lang="zh-CN" altLang="en-US" sz="2800"/>
              <a:t>和</a:t>
            </a:r>
            <a:r>
              <a:rPr lang="en-US" altLang="zh-CN" sz="2800"/>
              <a:t>LED2</a:t>
            </a:r>
            <a:r>
              <a:rPr lang="zh-CN" altLang="en-US" sz="2800"/>
              <a:t>被点亮；当</a:t>
            </a:r>
            <a:r>
              <a:rPr lang="en-US" altLang="zh-CN" sz="2800"/>
              <a:t>S</a:t>
            </a:r>
            <a:r>
              <a:rPr lang="zh-CN" altLang="en-US" sz="2800"/>
              <a:t>断开，</a:t>
            </a:r>
            <a:r>
              <a:rPr lang="en-US" altLang="zh-CN" sz="2800"/>
              <a:t>P0.0</a:t>
            </a:r>
            <a:r>
              <a:rPr lang="zh-CN" altLang="en-US" sz="2800"/>
              <a:t>引脚为高电平，把这个高电平分别送给</a:t>
            </a:r>
            <a:r>
              <a:rPr lang="en-US" altLang="zh-CN" sz="2800"/>
              <a:t>P1.0</a:t>
            </a:r>
            <a:r>
              <a:rPr lang="zh-CN" altLang="en-US" sz="2800"/>
              <a:t>、</a:t>
            </a:r>
            <a:r>
              <a:rPr lang="en-US" altLang="zh-CN" sz="2800"/>
              <a:t>P2.0</a:t>
            </a:r>
            <a:r>
              <a:rPr lang="zh-CN" altLang="en-US" sz="2800"/>
              <a:t>和</a:t>
            </a:r>
            <a:r>
              <a:rPr lang="en-US" altLang="zh-CN" sz="2800"/>
              <a:t>P3.0</a:t>
            </a:r>
            <a:r>
              <a:rPr lang="zh-CN" altLang="en-US" sz="2800"/>
              <a:t>口，发光二极管</a:t>
            </a:r>
            <a:r>
              <a:rPr lang="en-US" altLang="zh-CN" sz="2800"/>
              <a:t>LED0</a:t>
            </a:r>
            <a:r>
              <a:rPr lang="zh-CN" altLang="en-US" sz="2800"/>
              <a:t>、</a:t>
            </a:r>
            <a:r>
              <a:rPr lang="en-US" altLang="zh-CN" sz="2800"/>
              <a:t>LED1</a:t>
            </a:r>
            <a:r>
              <a:rPr lang="zh-CN" altLang="en-US" sz="2800"/>
              <a:t>和</a:t>
            </a:r>
            <a:r>
              <a:rPr lang="en-US" altLang="zh-CN" sz="2800"/>
              <a:t>LED2</a:t>
            </a:r>
            <a:r>
              <a:rPr lang="zh-CN" altLang="en-US" sz="2800"/>
              <a:t>熄灭，电路图如图</a:t>
            </a:r>
            <a:r>
              <a:rPr lang="en-US" altLang="zh-CN" sz="2800"/>
              <a:t>2-19</a:t>
            </a:r>
            <a:r>
              <a:rPr lang="zh-CN" altLang="en-US" sz="2800"/>
              <a:t>所示。</a:t>
            </a:r>
          </a:p>
        </p:txBody>
      </p:sp>
    </p:spTree>
    <p:extLst>
      <p:ext uri="{BB962C8B-B14F-4D97-AF65-F5344CB8AC3E}">
        <p14:creationId xmlns:p14="http://schemas.microsoft.com/office/powerpoint/2010/main" val="6524182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diamond(in)">
                                      <p:cBhvr>
                                        <p:cTn id="7" dur="10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utoUpdateAnimBg="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113" y="1916114"/>
            <a:ext cx="78486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3" name="Text Box 4"/>
          <p:cNvSpPr txBox="1">
            <a:spLocks noChangeArrowheads="1"/>
          </p:cNvSpPr>
          <p:nvPr/>
        </p:nvSpPr>
        <p:spPr bwMode="auto">
          <a:xfrm>
            <a:off x="1528763" y="6165850"/>
            <a:ext cx="8890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图</a:t>
            </a:r>
            <a:r>
              <a:rPr lang="en-US" altLang="zh-CN" sz="2800"/>
              <a:t>2-19</a:t>
            </a:r>
            <a:r>
              <a:rPr lang="zh-CN" altLang="en-US" sz="2800"/>
              <a:t>将</a:t>
            </a:r>
            <a:r>
              <a:rPr lang="en-US" altLang="zh-CN" sz="2800"/>
              <a:t>P0.0</a:t>
            </a:r>
            <a:r>
              <a:rPr lang="zh-CN" altLang="en-US" sz="2800"/>
              <a:t>引脚的状态送</a:t>
            </a:r>
            <a:r>
              <a:rPr lang="en-US" altLang="zh-CN" sz="2800"/>
              <a:t>P1.0</a:t>
            </a:r>
            <a:r>
              <a:rPr lang="zh-CN" altLang="en-US" sz="2800"/>
              <a:t>、</a:t>
            </a:r>
            <a:r>
              <a:rPr lang="en-US" altLang="zh-CN" sz="2800"/>
              <a:t>P2.0</a:t>
            </a:r>
            <a:r>
              <a:rPr lang="zh-CN" altLang="en-US" sz="2800"/>
              <a:t>和</a:t>
            </a:r>
            <a:r>
              <a:rPr lang="en-US" altLang="zh-CN" sz="2800"/>
              <a:t>P3.0</a:t>
            </a:r>
            <a:r>
              <a:rPr lang="zh-CN" altLang="en-US" sz="2800"/>
              <a:t>口效果图</a:t>
            </a:r>
          </a:p>
        </p:txBody>
      </p:sp>
      <p:sp>
        <p:nvSpPr>
          <p:cNvPr id="6" name="TextBox 8">
            <a:hlinkClick r:id="rId3" action="ppaction://hlinksldjump"/>
          </p:cNvPr>
          <p:cNvSpPr txBox="1">
            <a:spLocks noChangeArrowheads="1"/>
          </p:cNvSpPr>
          <p:nvPr/>
        </p:nvSpPr>
        <p:spPr bwMode="auto">
          <a:xfrm>
            <a:off x="5216525" y="17464"/>
            <a:ext cx="54752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2.3.2</a:t>
            </a:r>
            <a:r>
              <a:rPr lang="zh-CN" altLang="en-US" sz="2800" b="1"/>
              <a:t>项目</a:t>
            </a:r>
            <a:r>
              <a:rPr lang="en-US" altLang="zh-CN" sz="2800" b="1"/>
              <a:t>8</a:t>
            </a:r>
            <a:r>
              <a:rPr lang="zh-CN" altLang="en-US" sz="2800" b="1"/>
              <a:t>：将</a:t>
            </a:r>
            <a:r>
              <a:rPr lang="en-US" altLang="zh-CN" sz="2800" b="1"/>
              <a:t>P0.0</a:t>
            </a:r>
            <a:r>
              <a:rPr lang="zh-CN" altLang="en-US" sz="2800" b="1"/>
              <a:t>引脚的状态分别送给</a:t>
            </a:r>
            <a:r>
              <a:rPr lang="en-US" altLang="zh-CN" sz="2800" b="1"/>
              <a:t>P1.0</a:t>
            </a:r>
            <a:r>
              <a:rPr lang="zh-CN" altLang="en-US" sz="2800" b="1"/>
              <a:t>、</a:t>
            </a:r>
            <a:r>
              <a:rPr lang="en-US" altLang="zh-CN" sz="2800" b="1"/>
              <a:t>P2.0</a:t>
            </a:r>
            <a:r>
              <a:rPr lang="zh-CN" altLang="en-US" sz="2800" b="1"/>
              <a:t>和</a:t>
            </a:r>
            <a:r>
              <a:rPr lang="en-US" altLang="zh-CN" sz="2800" b="1"/>
              <a:t>P3.0</a:t>
            </a:r>
            <a:r>
              <a:rPr lang="zh-CN" altLang="en-US" sz="2800" b="1"/>
              <a:t>口</a:t>
            </a:r>
          </a:p>
        </p:txBody>
      </p:sp>
    </p:spTree>
    <p:extLst>
      <p:ext uri="{BB962C8B-B14F-4D97-AF65-F5344CB8AC3E}">
        <p14:creationId xmlns:p14="http://schemas.microsoft.com/office/powerpoint/2010/main" val="24797740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76803"/>
                                        </p:tgtEl>
                                        <p:attrNameLst>
                                          <p:attrName>style.visibility</p:attrName>
                                        </p:attrNameLst>
                                      </p:cBhvr>
                                      <p:to>
                                        <p:strVal val="visible"/>
                                      </p:to>
                                    </p:set>
                                    <p:anim calcmode="lin" valueType="num">
                                      <p:cBhvr>
                                        <p:cTn id="7" dur="500" decel="50000" fill="hold">
                                          <p:stCondLst>
                                            <p:cond delay="0"/>
                                          </p:stCondLst>
                                        </p:cTn>
                                        <p:tgtEl>
                                          <p:spTgt spid="7680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680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6803"/>
                                        </p:tgtEl>
                                        <p:attrNameLst>
                                          <p:attrName>ppt_w</p:attrName>
                                        </p:attrNameLst>
                                      </p:cBhvr>
                                      <p:tavLst>
                                        <p:tav tm="0">
                                          <p:val>
                                            <p:strVal val="#ppt_w*.05"/>
                                          </p:val>
                                        </p:tav>
                                        <p:tav tm="100000">
                                          <p:val>
                                            <p:strVal val="#ppt_w"/>
                                          </p:val>
                                        </p:tav>
                                      </p:tavLst>
                                    </p:anim>
                                    <p:anim calcmode="lin" valueType="num">
                                      <p:cBhvr>
                                        <p:cTn id="10" dur="1000" fill="hold"/>
                                        <p:tgtEl>
                                          <p:spTgt spid="7680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680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680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680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6803"/>
                                        </p:tgtEl>
                                      </p:cBhvr>
                                    </p:animEffect>
                                  </p:childTnLst>
                                </p:cTn>
                              </p:par>
                            </p:childTnLst>
                          </p:cTn>
                        </p:par>
                        <p:par>
                          <p:cTn id="15" fill="hold" nodeType="afterGroup">
                            <p:stCondLst>
                              <p:cond delay="1000"/>
                            </p:stCondLst>
                            <p:childTnLst>
                              <p:par>
                                <p:cTn id="16" presetID="8"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8">
            <a:hlinkClick r:id="rId2" action="ppaction://hlinksldjump"/>
          </p:cNvPr>
          <p:cNvSpPr txBox="1">
            <a:spLocks noChangeArrowheads="1"/>
          </p:cNvSpPr>
          <p:nvPr/>
        </p:nvSpPr>
        <p:spPr bwMode="auto">
          <a:xfrm>
            <a:off x="5448300" y="115889"/>
            <a:ext cx="54752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2.3.2</a:t>
            </a:r>
            <a:r>
              <a:rPr lang="zh-CN" altLang="en-US" sz="2800" b="1"/>
              <a:t>项目</a:t>
            </a:r>
            <a:r>
              <a:rPr lang="en-US" altLang="zh-CN" sz="2800" b="1"/>
              <a:t>8</a:t>
            </a:r>
            <a:r>
              <a:rPr lang="zh-CN" altLang="en-US" sz="2800" b="1"/>
              <a:t>：将</a:t>
            </a:r>
            <a:r>
              <a:rPr lang="en-US" altLang="zh-CN" sz="2800" b="1"/>
              <a:t>P0.0</a:t>
            </a:r>
            <a:r>
              <a:rPr lang="zh-CN" altLang="en-US" sz="2800" b="1"/>
              <a:t>引脚的状态分别送给</a:t>
            </a:r>
            <a:r>
              <a:rPr lang="en-US" altLang="zh-CN" sz="2800" b="1"/>
              <a:t>P1.0</a:t>
            </a:r>
            <a:r>
              <a:rPr lang="zh-CN" altLang="en-US" sz="2800" b="1"/>
              <a:t>、</a:t>
            </a:r>
            <a:r>
              <a:rPr lang="en-US" altLang="zh-CN" sz="2800" b="1"/>
              <a:t>P2.0</a:t>
            </a:r>
            <a:r>
              <a:rPr lang="zh-CN" altLang="en-US" sz="2800" b="1"/>
              <a:t>和</a:t>
            </a:r>
            <a:r>
              <a:rPr lang="en-US" altLang="zh-CN" sz="2800" b="1"/>
              <a:t>P3.0</a:t>
            </a:r>
            <a:r>
              <a:rPr lang="zh-CN" altLang="en-US" sz="2800" b="1"/>
              <a:t>口</a:t>
            </a:r>
          </a:p>
        </p:txBody>
      </p:sp>
      <p:sp>
        <p:nvSpPr>
          <p:cNvPr id="98307" name="Text Box 3"/>
          <p:cNvSpPr txBox="1">
            <a:spLocks noChangeArrowheads="1"/>
          </p:cNvSpPr>
          <p:nvPr/>
        </p:nvSpPr>
        <p:spPr bwMode="auto">
          <a:xfrm>
            <a:off x="1755776" y="2133600"/>
            <a:ext cx="891222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3.</a:t>
            </a:r>
            <a:r>
              <a:rPr lang="zh-CN" altLang="en-US" sz="2800" b="1"/>
              <a:t>项目实现</a:t>
            </a:r>
            <a:endParaRPr lang="zh-CN" altLang="en-US" sz="2800"/>
          </a:p>
          <a:p>
            <a:r>
              <a:rPr lang="zh-CN" altLang="en-US" sz="2800"/>
              <a:t>   （</a:t>
            </a:r>
            <a:r>
              <a:rPr lang="en-US" altLang="zh-CN" sz="2800"/>
              <a:t>1</a:t>
            </a:r>
            <a:r>
              <a:rPr lang="zh-CN" altLang="en-US" sz="2800"/>
              <a:t>）程序设计</a:t>
            </a:r>
          </a:p>
          <a:p>
            <a:r>
              <a:rPr lang="zh-CN" altLang="en-US" sz="2800"/>
              <a:t>先建立文件夹“</a:t>
            </a:r>
            <a:r>
              <a:rPr lang="en-US" altLang="zh-CN" sz="2800"/>
              <a:t>XM8”,</a:t>
            </a:r>
            <a:r>
              <a:rPr lang="zh-CN" altLang="en-US" sz="2800"/>
              <a:t>然后建立“</a:t>
            </a:r>
            <a:r>
              <a:rPr lang="en-US" altLang="zh-CN" sz="2800"/>
              <a:t>XM8”</a:t>
            </a:r>
            <a:r>
              <a:rPr lang="zh-CN" altLang="en-US" sz="2800"/>
              <a:t>工程项目，最后建立源程序文件“</a:t>
            </a:r>
            <a:r>
              <a:rPr lang="en-US" altLang="zh-CN" sz="2800"/>
              <a:t>XM8.c”</a:t>
            </a:r>
            <a:r>
              <a:rPr lang="zh-CN" altLang="en-US" sz="2800"/>
              <a:t>，输入如下源程序：</a:t>
            </a:r>
          </a:p>
          <a:p>
            <a:r>
              <a:rPr lang="en-US" altLang="zh-CN" sz="2800"/>
              <a:t>#include&lt;reg51.h&gt;   //</a:t>
            </a:r>
            <a:r>
              <a:rPr lang="zh-CN" altLang="en-US" sz="2800"/>
              <a:t>包含单片机寄存器的头文件</a:t>
            </a:r>
          </a:p>
          <a:p>
            <a:r>
              <a:rPr lang="en-US" altLang="zh-CN" sz="2800"/>
              <a:t>/*******************************************************</a:t>
            </a:r>
          </a:p>
          <a:p>
            <a:r>
              <a:rPr lang="zh-CN" altLang="en-US" sz="2800"/>
              <a:t>函数功能：主函数 （</a:t>
            </a:r>
            <a:r>
              <a:rPr lang="en-US" altLang="zh-CN" sz="2800"/>
              <a:t>C</a:t>
            </a:r>
            <a:r>
              <a:rPr lang="zh-CN" altLang="en-US" sz="2800"/>
              <a:t>语言规定必须有也只能有</a:t>
            </a:r>
            <a:r>
              <a:rPr lang="en-US" altLang="zh-CN" sz="2800"/>
              <a:t>1</a:t>
            </a:r>
            <a:r>
              <a:rPr lang="zh-CN" altLang="en-US" sz="2800"/>
              <a:t>个主函数）</a:t>
            </a:r>
          </a:p>
          <a:p>
            <a:r>
              <a:rPr lang="zh-CN" altLang="en-US" sz="2800"/>
              <a:t>********************************************************</a:t>
            </a:r>
            <a:r>
              <a:rPr lang="en-US" altLang="zh-CN" sz="2800"/>
              <a:t>/</a:t>
            </a:r>
            <a:endParaRPr lang="zh-CN" altLang="en-US" sz="2800"/>
          </a:p>
        </p:txBody>
      </p:sp>
    </p:spTree>
    <p:extLst>
      <p:ext uri="{BB962C8B-B14F-4D97-AF65-F5344CB8AC3E}">
        <p14:creationId xmlns:p14="http://schemas.microsoft.com/office/powerpoint/2010/main" val="32095933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diamond(in)">
                                      <p:cBhvr>
                                        <p:cTn id="7" dur="10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 Box 3"/>
          <p:cNvSpPr txBox="1">
            <a:spLocks noChangeArrowheads="1"/>
          </p:cNvSpPr>
          <p:nvPr/>
        </p:nvSpPr>
        <p:spPr bwMode="auto">
          <a:xfrm>
            <a:off x="1755776" y="2060575"/>
            <a:ext cx="891222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t>void main(void)</a:t>
            </a:r>
          </a:p>
          <a:p>
            <a:r>
              <a:rPr lang="en-US" altLang="zh-CN" sz="2800"/>
              <a:t>{</a:t>
            </a:r>
          </a:p>
          <a:p>
            <a:r>
              <a:rPr lang="en-US" altLang="zh-CN" sz="2800"/>
              <a:t>   while(1)  		 //</a:t>
            </a:r>
            <a:r>
              <a:rPr lang="zh-CN" altLang="en-US" sz="2800"/>
              <a:t>无限循环</a:t>
            </a:r>
          </a:p>
          <a:p>
            <a:r>
              <a:rPr lang="zh-CN" altLang="en-US" sz="2800"/>
              <a:t>      </a:t>
            </a:r>
            <a:r>
              <a:rPr lang="en-US" altLang="zh-CN" sz="2800"/>
              <a:t>{	 </a:t>
            </a:r>
          </a:p>
          <a:p>
            <a:pPr algn="r"/>
            <a:r>
              <a:rPr lang="en-US" altLang="zh-CN" sz="2800"/>
              <a:t>    P0=0xff;	// </a:t>
            </a:r>
            <a:r>
              <a:rPr lang="zh-CN" altLang="en-US" sz="2800"/>
              <a:t>读开关前先写“</a:t>
            </a:r>
            <a:r>
              <a:rPr lang="en-US" altLang="zh-CN" sz="2800"/>
              <a:t>1”</a:t>
            </a:r>
            <a:r>
              <a:rPr lang="zh-CN" altLang="en-US" sz="2800"/>
              <a:t>，即  </a:t>
            </a:r>
            <a:r>
              <a:rPr lang="en-US" altLang="zh-CN" sz="2800"/>
              <a:t>P0=11111111B</a:t>
            </a:r>
          </a:p>
          <a:p>
            <a:r>
              <a:rPr lang="en-US" altLang="zh-CN" sz="2800"/>
              <a:t>          P1=P0;	// </a:t>
            </a:r>
            <a:r>
              <a:rPr lang="zh-CN" altLang="en-US" sz="2800"/>
              <a:t>将 </a:t>
            </a:r>
            <a:r>
              <a:rPr lang="en-US" altLang="zh-CN" sz="2800"/>
              <a:t>P0</a:t>
            </a:r>
            <a:r>
              <a:rPr lang="zh-CN" altLang="en-US" sz="2800"/>
              <a:t>口状态送入</a:t>
            </a:r>
            <a:r>
              <a:rPr lang="en-US" altLang="zh-CN" sz="2800"/>
              <a:t>P1</a:t>
            </a:r>
            <a:r>
              <a:rPr lang="zh-CN" altLang="en-US" sz="2800"/>
              <a:t>口</a:t>
            </a:r>
          </a:p>
          <a:p>
            <a:r>
              <a:rPr lang="en-US" altLang="zh-CN" sz="2800"/>
              <a:t>          P2=P0; 	// </a:t>
            </a:r>
            <a:r>
              <a:rPr lang="zh-CN" altLang="en-US" sz="2800"/>
              <a:t>将 </a:t>
            </a:r>
            <a:r>
              <a:rPr lang="en-US" altLang="zh-CN" sz="2800"/>
              <a:t>P0</a:t>
            </a:r>
            <a:r>
              <a:rPr lang="zh-CN" altLang="en-US" sz="2800"/>
              <a:t>口状态送入</a:t>
            </a:r>
            <a:r>
              <a:rPr lang="en-US" altLang="zh-CN" sz="2800"/>
              <a:t>P2</a:t>
            </a:r>
            <a:r>
              <a:rPr lang="zh-CN" altLang="en-US" sz="2800"/>
              <a:t>口  </a:t>
            </a:r>
          </a:p>
          <a:p>
            <a:r>
              <a:rPr lang="zh-CN" altLang="en-US" sz="2800"/>
              <a:t>          </a:t>
            </a:r>
            <a:r>
              <a:rPr lang="en-US" altLang="zh-CN" sz="2800"/>
              <a:t>P3=P0; 	// </a:t>
            </a:r>
            <a:r>
              <a:rPr lang="zh-CN" altLang="en-US" sz="2800"/>
              <a:t>将 </a:t>
            </a:r>
            <a:r>
              <a:rPr lang="en-US" altLang="zh-CN" sz="2800"/>
              <a:t>P0</a:t>
            </a:r>
            <a:r>
              <a:rPr lang="zh-CN" altLang="en-US" sz="2800"/>
              <a:t>口状态送入</a:t>
            </a:r>
            <a:r>
              <a:rPr lang="en-US" altLang="zh-CN" sz="2800"/>
              <a:t>P3</a:t>
            </a:r>
            <a:r>
              <a:rPr lang="zh-CN" altLang="en-US" sz="2800"/>
              <a:t>口</a:t>
            </a:r>
          </a:p>
          <a:p>
            <a:r>
              <a:rPr lang="zh-CN" altLang="en-US" sz="2800"/>
              <a:t>      </a:t>
            </a:r>
            <a:r>
              <a:rPr lang="en-US" altLang="zh-CN" sz="2800"/>
              <a:t>}</a:t>
            </a:r>
          </a:p>
          <a:p>
            <a:r>
              <a:rPr lang="en-US" altLang="zh-CN" sz="2800"/>
              <a:t>} </a:t>
            </a:r>
          </a:p>
        </p:txBody>
      </p:sp>
      <p:sp>
        <p:nvSpPr>
          <p:cNvPr id="4" name="TextBox 8">
            <a:hlinkClick r:id="rId2" action="ppaction://hlinksldjump"/>
          </p:cNvPr>
          <p:cNvSpPr txBox="1">
            <a:spLocks noChangeArrowheads="1"/>
          </p:cNvSpPr>
          <p:nvPr/>
        </p:nvSpPr>
        <p:spPr bwMode="auto">
          <a:xfrm>
            <a:off x="5272089" y="68264"/>
            <a:ext cx="54752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2.3.2</a:t>
            </a:r>
            <a:r>
              <a:rPr lang="zh-CN" altLang="en-US" sz="2800" b="1"/>
              <a:t>项目</a:t>
            </a:r>
            <a:r>
              <a:rPr lang="en-US" altLang="zh-CN" sz="2800" b="1"/>
              <a:t>8</a:t>
            </a:r>
            <a:r>
              <a:rPr lang="zh-CN" altLang="en-US" sz="2800" b="1"/>
              <a:t>：将</a:t>
            </a:r>
            <a:r>
              <a:rPr lang="en-US" altLang="zh-CN" sz="2800" b="1"/>
              <a:t>P0.0</a:t>
            </a:r>
            <a:r>
              <a:rPr lang="zh-CN" altLang="en-US" sz="2800" b="1"/>
              <a:t>引脚的状态分别送给</a:t>
            </a:r>
            <a:r>
              <a:rPr lang="en-US" altLang="zh-CN" sz="2800" b="1"/>
              <a:t>P1.0</a:t>
            </a:r>
            <a:r>
              <a:rPr lang="zh-CN" altLang="en-US" sz="2800" b="1"/>
              <a:t>、</a:t>
            </a:r>
            <a:r>
              <a:rPr lang="en-US" altLang="zh-CN" sz="2800" b="1"/>
              <a:t>P2.0</a:t>
            </a:r>
            <a:r>
              <a:rPr lang="zh-CN" altLang="en-US" sz="2800" b="1"/>
              <a:t>和</a:t>
            </a:r>
            <a:r>
              <a:rPr lang="en-US" altLang="zh-CN" sz="2800" b="1"/>
              <a:t>P3.0</a:t>
            </a:r>
            <a:r>
              <a:rPr lang="zh-CN" altLang="en-US" sz="2800" b="1"/>
              <a:t>口</a:t>
            </a:r>
          </a:p>
        </p:txBody>
      </p:sp>
    </p:spTree>
    <p:extLst>
      <p:ext uri="{BB962C8B-B14F-4D97-AF65-F5344CB8AC3E}">
        <p14:creationId xmlns:p14="http://schemas.microsoft.com/office/powerpoint/2010/main" val="34325746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3"/>
          <p:cNvSpPr txBox="1">
            <a:spLocks noChangeArrowheads="1"/>
          </p:cNvSpPr>
          <p:nvPr/>
        </p:nvSpPr>
        <p:spPr bwMode="auto">
          <a:xfrm>
            <a:off x="1766889" y="2133601"/>
            <a:ext cx="891222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2</a:t>
            </a:r>
            <a:r>
              <a:rPr lang="zh-CN" altLang="en-US" sz="2800"/>
              <a:t>）用</a:t>
            </a:r>
            <a:r>
              <a:rPr lang="en-US" altLang="zh-CN" sz="2800"/>
              <a:t>Proteus</a:t>
            </a:r>
            <a:r>
              <a:rPr lang="zh-CN" altLang="en-US" sz="2800"/>
              <a:t>软件仿真</a:t>
            </a:r>
          </a:p>
          <a:p>
            <a:r>
              <a:rPr lang="zh-CN" altLang="en-US" sz="2800"/>
              <a:t>       经过</a:t>
            </a:r>
            <a:r>
              <a:rPr lang="en-US" altLang="zh-CN" sz="2800"/>
              <a:t>Keil</a:t>
            </a:r>
            <a:r>
              <a:rPr lang="zh-CN" altLang="en-US" sz="2800"/>
              <a:t>软件编译通过后，在</a:t>
            </a:r>
            <a:r>
              <a:rPr lang="en-US" altLang="zh-CN" sz="2800"/>
              <a:t>ProteusISIS</a:t>
            </a:r>
            <a:r>
              <a:rPr lang="zh-CN" altLang="en-US" sz="2800"/>
              <a:t>编辑环境中绘制仿真电路图，将编译好的“</a:t>
            </a:r>
            <a:r>
              <a:rPr lang="en-US" altLang="zh-CN" sz="2800"/>
              <a:t>XM8.hex”</a:t>
            </a:r>
            <a:r>
              <a:rPr lang="zh-CN" altLang="en-US" sz="2800"/>
              <a:t>文件加载到</a:t>
            </a:r>
            <a:r>
              <a:rPr lang="en-US" altLang="zh-CN" sz="2800"/>
              <a:t>AT89C51</a:t>
            </a:r>
            <a:r>
              <a:rPr lang="zh-CN" altLang="en-US" sz="2800"/>
              <a:t>里，然后启动仿真，就可以看到</a:t>
            </a:r>
            <a:r>
              <a:rPr lang="en-US" altLang="zh-CN" sz="2800"/>
              <a:t>P0.0</a:t>
            </a:r>
            <a:r>
              <a:rPr lang="zh-CN" altLang="en-US" sz="2800"/>
              <a:t>引脚的状态分别送给</a:t>
            </a:r>
            <a:r>
              <a:rPr lang="en-US" altLang="zh-CN" sz="2800"/>
              <a:t>P1.0</a:t>
            </a:r>
            <a:r>
              <a:rPr lang="zh-CN" altLang="en-US" sz="2800"/>
              <a:t>、</a:t>
            </a:r>
            <a:r>
              <a:rPr lang="en-US" altLang="zh-CN" sz="2800"/>
              <a:t>P2.0</a:t>
            </a:r>
            <a:r>
              <a:rPr lang="zh-CN" altLang="en-US" sz="2800"/>
              <a:t>和</a:t>
            </a:r>
            <a:r>
              <a:rPr lang="en-US" altLang="zh-CN" sz="2800"/>
              <a:t>P3.0</a:t>
            </a:r>
            <a:r>
              <a:rPr lang="zh-CN" altLang="en-US" sz="2800"/>
              <a:t>口，来点亮发光二极管</a:t>
            </a:r>
            <a:r>
              <a:rPr lang="en-US" altLang="zh-CN" sz="2800"/>
              <a:t>LED1.0</a:t>
            </a:r>
            <a:r>
              <a:rPr lang="zh-CN" altLang="en-US" sz="2800"/>
              <a:t>、</a:t>
            </a:r>
            <a:r>
              <a:rPr lang="en-US" altLang="zh-CN" sz="2800"/>
              <a:t>LED2.0</a:t>
            </a:r>
            <a:r>
              <a:rPr lang="zh-CN" altLang="en-US" sz="2800"/>
              <a:t>和</a:t>
            </a:r>
            <a:r>
              <a:rPr lang="en-US" altLang="zh-CN" sz="2800"/>
              <a:t>LED3.0</a:t>
            </a:r>
            <a:r>
              <a:rPr lang="zh-CN" altLang="en-US" sz="2800"/>
              <a:t>，效果图如图</a:t>
            </a:r>
            <a:r>
              <a:rPr lang="en-US" altLang="zh-CN" sz="2800"/>
              <a:t>2-19</a:t>
            </a:r>
            <a:r>
              <a:rPr lang="zh-CN" altLang="en-US" sz="2800"/>
              <a:t>所示。</a:t>
            </a:r>
          </a:p>
        </p:txBody>
      </p:sp>
      <p:sp>
        <p:nvSpPr>
          <p:cNvPr id="4" name="TextBox 8">
            <a:hlinkClick r:id="rId2" action="ppaction://hlinksldjump"/>
          </p:cNvPr>
          <p:cNvSpPr txBox="1">
            <a:spLocks noChangeArrowheads="1"/>
          </p:cNvSpPr>
          <p:nvPr/>
        </p:nvSpPr>
        <p:spPr bwMode="auto">
          <a:xfrm>
            <a:off x="5448300" y="103189"/>
            <a:ext cx="54752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t>2.3.2</a:t>
            </a:r>
            <a:r>
              <a:rPr lang="zh-CN" altLang="en-US" sz="2800" b="1"/>
              <a:t>项目</a:t>
            </a:r>
            <a:r>
              <a:rPr lang="en-US" altLang="zh-CN" sz="2800" b="1"/>
              <a:t>8</a:t>
            </a:r>
            <a:r>
              <a:rPr lang="zh-CN" altLang="en-US" sz="2800" b="1"/>
              <a:t>：将</a:t>
            </a:r>
            <a:r>
              <a:rPr lang="en-US" altLang="zh-CN" sz="2800" b="1"/>
              <a:t>P0.0</a:t>
            </a:r>
            <a:r>
              <a:rPr lang="zh-CN" altLang="en-US" sz="2800" b="1"/>
              <a:t>引脚的状态分别送给</a:t>
            </a:r>
            <a:r>
              <a:rPr lang="en-US" altLang="zh-CN" sz="2800" b="1"/>
              <a:t>P1.0</a:t>
            </a:r>
            <a:r>
              <a:rPr lang="zh-CN" altLang="en-US" sz="2800" b="1"/>
              <a:t>、</a:t>
            </a:r>
            <a:r>
              <a:rPr lang="en-US" altLang="zh-CN" sz="2800" b="1"/>
              <a:t>P2.0</a:t>
            </a:r>
            <a:r>
              <a:rPr lang="zh-CN" altLang="en-US" sz="2800" b="1"/>
              <a:t>和</a:t>
            </a:r>
            <a:r>
              <a:rPr lang="en-US" altLang="zh-CN" sz="2800" b="1"/>
              <a:t>P3.0</a:t>
            </a:r>
            <a:r>
              <a:rPr lang="zh-CN" altLang="en-US" sz="2800" b="1"/>
              <a:t>口</a:t>
            </a:r>
          </a:p>
        </p:txBody>
      </p:sp>
      <p:sp>
        <p:nvSpPr>
          <p:cNvPr id="100356" name="矩形 2"/>
          <p:cNvSpPr>
            <a:spLocks noChangeArrowheads="1"/>
          </p:cNvSpPr>
          <p:nvPr/>
        </p:nvSpPr>
        <p:spPr bwMode="auto">
          <a:xfrm>
            <a:off x="7824788" y="5013326"/>
            <a:ext cx="18272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hlinkClick r:id="rId3" action="ppaction://hlinkfile"/>
              </a:rPr>
              <a:t>项目</a:t>
            </a:r>
            <a:r>
              <a:rPr lang="en-US" altLang="zh-CN" sz="2800" b="1">
                <a:hlinkClick r:id="rId3" action="ppaction://hlinkfile"/>
              </a:rPr>
              <a:t>8</a:t>
            </a:r>
            <a:r>
              <a:rPr lang="zh-CN" altLang="en-US" sz="2800" b="1">
                <a:hlinkClick r:id="rId3" action="ppaction://hlinkfile"/>
              </a:rPr>
              <a:t>仿真</a:t>
            </a:r>
            <a:endParaRPr lang="zh-CN" altLang="en-US" sz="2800"/>
          </a:p>
        </p:txBody>
      </p:sp>
    </p:spTree>
    <p:extLst>
      <p:ext uri="{BB962C8B-B14F-4D97-AF65-F5344CB8AC3E}">
        <p14:creationId xmlns:p14="http://schemas.microsoft.com/office/powerpoint/2010/main" val="13463311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矩形 1"/>
          <p:cNvSpPr>
            <a:spLocks noChangeArrowheads="1"/>
          </p:cNvSpPr>
          <p:nvPr/>
        </p:nvSpPr>
        <p:spPr bwMode="auto">
          <a:xfrm>
            <a:off x="1935164" y="2349500"/>
            <a:ext cx="8353425"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t>课堂练习：</a:t>
            </a:r>
            <a:r>
              <a:rPr lang="zh-CN" altLang="en-US" sz="2800"/>
              <a:t>设计用</a:t>
            </a:r>
            <a:r>
              <a:rPr lang="en-US" altLang="zh-CN" sz="2800"/>
              <a:t>P1</a:t>
            </a:r>
            <a:r>
              <a:rPr lang="zh-CN" altLang="en-US" sz="2800"/>
              <a:t>口控制</a:t>
            </a:r>
            <a:r>
              <a:rPr lang="en-US" altLang="zh-CN" sz="2800"/>
              <a:t>8</a:t>
            </a:r>
            <a:r>
              <a:rPr lang="zh-CN" altLang="en-US" sz="2800"/>
              <a:t>只</a:t>
            </a:r>
            <a:r>
              <a:rPr lang="en-US" altLang="zh-CN" sz="2800"/>
              <a:t>LED</a:t>
            </a:r>
            <a:r>
              <a:rPr lang="zh-CN" altLang="en-US" sz="2800"/>
              <a:t>交叉闪烁，要求</a:t>
            </a:r>
            <a:endParaRPr lang="en-US" altLang="zh-CN" sz="2800"/>
          </a:p>
          <a:p>
            <a:r>
              <a:rPr lang="zh-CN" altLang="en-US" sz="2800"/>
              <a:t>仿真实现</a:t>
            </a:r>
            <a:r>
              <a:rPr lang="en-US" altLang="zh-CN" sz="2800"/>
              <a:t>LED</a:t>
            </a:r>
            <a:r>
              <a:rPr lang="zh-CN" altLang="en-US" sz="2800"/>
              <a:t>亮灭的时间不一样。</a:t>
            </a:r>
            <a:r>
              <a:rPr lang="en-US" altLang="zh-CN" sz="2800"/>
              <a:t>(10</a:t>
            </a:r>
            <a:r>
              <a:rPr lang="zh-CN" altLang="en-US" sz="2800"/>
              <a:t>分钟</a:t>
            </a:r>
            <a:r>
              <a:rPr lang="en-US" altLang="zh-CN" sz="2800"/>
              <a:t>)</a:t>
            </a:r>
          </a:p>
          <a:p>
            <a:endParaRPr lang="en-US" altLang="zh-CN" sz="2800"/>
          </a:p>
          <a:p>
            <a:r>
              <a:rPr lang="en-US" altLang="zh-CN" sz="2800"/>
              <a:t>                                                   </a:t>
            </a:r>
          </a:p>
          <a:p>
            <a:r>
              <a:rPr lang="zh-CN" altLang="en-US" sz="2800" b="1"/>
              <a:t>课堂练习：</a:t>
            </a:r>
            <a:r>
              <a:rPr lang="zh-CN" altLang="en-US" sz="2800"/>
              <a:t>设计用</a:t>
            </a:r>
            <a:r>
              <a:rPr lang="en-US" altLang="zh-CN" sz="2800"/>
              <a:t>P3.7</a:t>
            </a:r>
            <a:r>
              <a:rPr lang="zh-CN" altLang="en-US" sz="2800"/>
              <a:t>引脚开关状态控制</a:t>
            </a:r>
            <a:r>
              <a:rPr lang="en-US" altLang="zh-CN" sz="2800"/>
              <a:t>P1</a:t>
            </a:r>
            <a:r>
              <a:rPr lang="zh-CN" altLang="en-US" sz="2800"/>
              <a:t>口的</a:t>
            </a:r>
            <a:r>
              <a:rPr lang="en-US" altLang="zh-CN" sz="2800"/>
              <a:t>8</a:t>
            </a:r>
            <a:r>
              <a:rPr lang="zh-CN" altLang="en-US" sz="2800"/>
              <a:t>只</a:t>
            </a:r>
            <a:r>
              <a:rPr lang="en-US" altLang="zh-CN" sz="2800"/>
              <a:t>LED</a:t>
            </a:r>
            <a:r>
              <a:rPr lang="zh-CN" altLang="en-US" sz="2800"/>
              <a:t>二极管交叉亮，要求仿真实现。</a:t>
            </a:r>
            <a:r>
              <a:rPr lang="en-US" altLang="zh-CN" sz="2800"/>
              <a:t>(10</a:t>
            </a:r>
            <a:r>
              <a:rPr lang="zh-CN" altLang="en-US" sz="2800"/>
              <a:t>分钟</a:t>
            </a:r>
            <a:r>
              <a:rPr lang="en-US" altLang="zh-CN" sz="2800"/>
              <a:t>)</a:t>
            </a:r>
          </a:p>
          <a:p>
            <a:endParaRPr lang="zh-CN" altLang="en-US" sz="2800"/>
          </a:p>
          <a:p>
            <a:endParaRPr lang="zh-CN" altLang="en-US"/>
          </a:p>
        </p:txBody>
      </p:sp>
      <p:sp>
        <p:nvSpPr>
          <p:cNvPr id="101379" name="矩形 2"/>
          <p:cNvSpPr>
            <a:spLocks noChangeArrowheads="1"/>
          </p:cNvSpPr>
          <p:nvPr/>
        </p:nvSpPr>
        <p:spPr bwMode="auto">
          <a:xfrm>
            <a:off x="6672264" y="260351"/>
            <a:ext cx="162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t>课堂练习</a:t>
            </a:r>
            <a:endParaRPr lang="zh-CN" altLang="en-US" sz="2800"/>
          </a:p>
        </p:txBody>
      </p:sp>
    </p:spTree>
    <p:extLst>
      <p:ext uri="{BB962C8B-B14F-4D97-AF65-F5344CB8AC3E}">
        <p14:creationId xmlns:p14="http://schemas.microsoft.com/office/powerpoint/2010/main" val="17720949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Box 8">
            <a:hlinkClick r:id="rId2" action="ppaction://hlinksldjump"/>
          </p:cNvPr>
          <p:cNvSpPr txBox="1">
            <a:spLocks noChangeArrowheads="1"/>
          </p:cNvSpPr>
          <p:nvPr/>
        </p:nvSpPr>
        <p:spPr bwMode="auto">
          <a:xfrm>
            <a:off x="5664200" y="188914"/>
            <a:ext cx="54752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模块</a:t>
            </a:r>
            <a:r>
              <a:rPr lang="en-US" altLang="zh-CN" sz="2800" b="1"/>
              <a:t>2    </a:t>
            </a:r>
            <a:r>
              <a:rPr lang="zh-CN" altLang="en-US" sz="2800" b="1"/>
              <a:t>小结</a:t>
            </a:r>
            <a:endParaRPr lang="zh-CN" altLang="en-US" sz="2800"/>
          </a:p>
          <a:p>
            <a:pPr eaLnBrk="1" hangingPunct="1"/>
            <a:endParaRPr lang="zh-CN" altLang="en-US" sz="2800">
              <a:latin typeface="宋体" panose="02010600030101010101" pitchFamily="2" charset="-122"/>
            </a:endParaRPr>
          </a:p>
        </p:txBody>
      </p:sp>
      <p:sp>
        <p:nvSpPr>
          <p:cNvPr id="102403" name="Text Box 3"/>
          <p:cNvSpPr txBox="1">
            <a:spLocks noChangeArrowheads="1"/>
          </p:cNvSpPr>
          <p:nvPr/>
        </p:nvSpPr>
        <p:spPr bwMode="auto">
          <a:xfrm>
            <a:off x="1774826" y="1916113"/>
            <a:ext cx="8734425" cy="48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t>（</a:t>
            </a:r>
            <a:r>
              <a:rPr lang="en-US" altLang="zh-CN" sz="2800"/>
              <a:t>1</a:t>
            </a:r>
            <a:r>
              <a:rPr lang="zh-CN" altLang="en-US" sz="2800"/>
              <a:t>）</a:t>
            </a:r>
            <a:r>
              <a:rPr lang="en-US" altLang="zh-CN" sz="2800"/>
              <a:t>80C51</a:t>
            </a:r>
            <a:r>
              <a:rPr lang="zh-CN" altLang="en-US" sz="2800"/>
              <a:t>单片机内部结构包括</a:t>
            </a:r>
            <a:r>
              <a:rPr lang="en-US" altLang="zh-CN" sz="2800"/>
              <a:t>CPU</a:t>
            </a:r>
            <a:r>
              <a:rPr lang="zh-CN" altLang="en-US" sz="2800"/>
              <a:t>、程序存储器</a:t>
            </a:r>
            <a:r>
              <a:rPr lang="en-US" altLang="zh-CN" sz="2800"/>
              <a:t>ROM</a:t>
            </a:r>
            <a:r>
              <a:rPr lang="zh-CN" altLang="en-US" sz="2800"/>
              <a:t>、数据存储器</a:t>
            </a:r>
            <a:r>
              <a:rPr lang="en-US" altLang="zh-CN" sz="2800"/>
              <a:t>RAM</a:t>
            </a:r>
            <a:r>
              <a:rPr lang="zh-CN" altLang="en-US" sz="2800"/>
              <a:t>、并行</a:t>
            </a:r>
            <a:r>
              <a:rPr lang="en-US" altLang="zh-CN" sz="2800"/>
              <a:t>I/O</a:t>
            </a:r>
            <a:r>
              <a:rPr lang="zh-CN" altLang="en-US" sz="2800"/>
              <a:t>接口、定时器</a:t>
            </a:r>
            <a:r>
              <a:rPr lang="en-US" altLang="zh-CN" sz="2800"/>
              <a:t>/</a:t>
            </a:r>
            <a:r>
              <a:rPr lang="zh-CN" altLang="en-US" sz="2800"/>
              <a:t>计数器、中断系统、串行口。 </a:t>
            </a:r>
          </a:p>
          <a:p>
            <a:r>
              <a:rPr lang="zh-CN" altLang="en-US" sz="2800"/>
              <a:t>（</a:t>
            </a:r>
            <a:r>
              <a:rPr lang="en-US" altLang="zh-CN" sz="2800"/>
              <a:t>2</a:t>
            </a:r>
            <a:r>
              <a:rPr lang="zh-CN" altLang="en-US" sz="2800"/>
              <a:t>）</a:t>
            </a:r>
            <a:r>
              <a:rPr lang="en-US" altLang="zh-CN" sz="2800"/>
              <a:t>80C51</a:t>
            </a:r>
            <a:r>
              <a:rPr lang="zh-CN" altLang="en-US" sz="2800"/>
              <a:t>的程序存储器</a:t>
            </a:r>
            <a:r>
              <a:rPr lang="en-US" altLang="zh-CN" sz="2800"/>
              <a:t>ROM</a:t>
            </a:r>
            <a:r>
              <a:rPr lang="zh-CN" altLang="en-US" sz="2800"/>
              <a:t>和数据存储器</a:t>
            </a:r>
            <a:r>
              <a:rPr lang="en-US" altLang="zh-CN" sz="2800"/>
              <a:t>RAM</a:t>
            </a:r>
            <a:r>
              <a:rPr lang="zh-CN" altLang="en-US" sz="2800"/>
              <a:t>是各自独立的，在物理结构上可分为片内数据存储器</a:t>
            </a:r>
            <a:r>
              <a:rPr lang="en-US" altLang="zh-CN" sz="2800"/>
              <a:t>RAM</a:t>
            </a:r>
            <a:r>
              <a:rPr lang="zh-CN" altLang="en-US" sz="2800"/>
              <a:t>、片内程序存储器</a:t>
            </a:r>
            <a:r>
              <a:rPr lang="en-US" altLang="zh-CN" sz="2800"/>
              <a:t>ROM</a:t>
            </a:r>
            <a:r>
              <a:rPr lang="zh-CN" altLang="en-US" sz="2800"/>
              <a:t>、片外数据存储器</a:t>
            </a:r>
            <a:r>
              <a:rPr lang="en-US" altLang="zh-CN" sz="2800"/>
              <a:t>RAM</a:t>
            </a:r>
            <a:r>
              <a:rPr lang="zh-CN" altLang="en-US" sz="2800"/>
              <a:t>和片外程序存储器</a:t>
            </a:r>
            <a:r>
              <a:rPr lang="en-US" altLang="zh-CN" sz="2800"/>
              <a:t>ROM4</a:t>
            </a:r>
            <a:r>
              <a:rPr lang="zh-CN" altLang="en-US" sz="2800"/>
              <a:t>个存储空间。</a:t>
            </a:r>
          </a:p>
          <a:p>
            <a:r>
              <a:rPr lang="zh-CN" altLang="en-US" sz="2800"/>
              <a:t>（</a:t>
            </a:r>
            <a:r>
              <a:rPr lang="en-US" altLang="zh-CN" sz="2800"/>
              <a:t>3</a:t>
            </a:r>
            <a:r>
              <a:rPr lang="zh-CN" altLang="en-US" sz="2800"/>
              <a:t>）片内</a:t>
            </a:r>
            <a:r>
              <a:rPr lang="en-US" altLang="zh-CN" sz="2800"/>
              <a:t>RAM</a:t>
            </a:r>
            <a:r>
              <a:rPr lang="zh-CN" altLang="en-US" sz="2800"/>
              <a:t>共</a:t>
            </a:r>
            <a:r>
              <a:rPr lang="en-US" altLang="zh-CN" sz="2800"/>
              <a:t>256B</a:t>
            </a:r>
            <a:r>
              <a:rPr lang="zh-CN" altLang="en-US" sz="2800"/>
              <a:t>，分为两大功能区，低</a:t>
            </a:r>
            <a:r>
              <a:rPr lang="en-US" altLang="zh-CN" sz="2800"/>
              <a:t>128B</a:t>
            </a:r>
            <a:r>
              <a:rPr lang="zh-CN" altLang="en-US" sz="2800"/>
              <a:t>为真正的</a:t>
            </a:r>
            <a:r>
              <a:rPr lang="en-US" altLang="zh-CN" sz="2800"/>
              <a:t>RAM</a:t>
            </a:r>
            <a:r>
              <a:rPr lang="zh-CN" altLang="en-US" sz="2800"/>
              <a:t>区；高</a:t>
            </a:r>
            <a:r>
              <a:rPr lang="en-US" altLang="zh-CN" sz="2800"/>
              <a:t>128B</a:t>
            </a:r>
            <a:r>
              <a:rPr lang="zh-CN" altLang="en-US" sz="2800"/>
              <a:t>为特殊功能寄存器</a:t>
            </a:r>
            <a:r>
              <a:rPr lang="en-US" altLang="zh-CN" sz="2800"/>
              <a:t>(SFR)</a:t>
            </a:r>
            <a:r>
              <a:rPr lang="zh-CN" altLang="en-US" sz="2800"/>
              <a:t>区。低</a:t>
            </a:r>
            <a:r>
              <a:rPr lang="en-US" altLang="zh-CN" sz="2800"/>
              <a:t>128B RAM</a:t>
            </a:r>
            <a:r>
              <a:rPr lang="zh-CN" altLang="en-US" sz="2800"/>
              <a:t>又分为工作寄存器区、位寻址区和用户</a:t>
            </a:r>
            <a:r>
              <a:rPr lang="en-US" altLang="zh-CN" sz="2800"/>
              <a:t>RAM</a:t>
            </a:r>
            <a:r>
              <a:rPr lang="zh-CN" altLang="en-US" sz="2800"/>
              <a:t>区。 </a:t>
            </a:r>
          </a:p>
        </p:txBody>
      </p:sp>
    </p:spTree>
    <p:extLst>
      <p:ext uri="{BB962C8B-B14F-4D97-AF65-F5344CB8AC3E}">
        <p14:creationId xmlns:p14="http://schemas.microsoft.com/office/powerpoint/2010/main" val="23174783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diamond(in)">
                                      <p:cBhvr>
                                        <p:cTn id="7" dur="10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4592</TotalTime>
  <Words>6808</Words>
  <Application>Microsoft Office PowerPoint</Application>
  <PresentationFormat>宽屏</PresentationFormat>
  <Paragraphs>531</Paragraphs>
  <Slides>101</Slides>
  <Notes>1</Notes>
  <HiddenSlides>0</HiddenSlides>
  <MMClips>0</MMClips>
  <ScaleCrop>false</ScaleCrop>
  <HeadingPairs>
    <vt:vector size="6" baseType="variant">
      <vt:variant>
        <vt:lpstr>已用的字体</vt:lpstr>
      </vt:variant>
      <vt:variant>
        <vt:i4>17</vt:i4>
      </vt:variant>
      <vt:variant>
        <vt:lpstr>主题</vt:lpstr>
      </vt:variant>
      <vt:variant>
        <vt:i4>4</vt:i4>
      </vt:variant>
      <vt:variant>
        <vt:lpstr>幻灯片标题</vt:lpstr>
      </vt:variant>
      <vt:variant>
        <vt:i4>101</vt:i4>
      </vt:variant>
    </vt:vector>
  </HeadingPairs>
  <TitlesOfParts>
    <vt:vector size="122" baseType="lpstr">
      <vt:lpstr>Arial</vt:lpstr>
      <vt:lpstr>Bodoni MT Black</vt:lpstr>
      <vt:lpstr>Tempus Sans ITC</vt:lpstr>
      <vt:lpstr>Times New Roman</vt:lpstr>
      <vt:lpstr>Calibri Light</vt:lpstr>
      <vt:lpstr>Microsoft JhengHei UI</vt:lpstr>
      <vt:lpstr>长城特粗宋体</vt:lpstr>
      <vt:lpstr>Symbol</vt:lpstr>
      <vt:lpstr>Heiti SC Light</vt:lpstr>
      <vt:lpstr>微软雅黑</vt:lpstr>
      <vt:lpstr>Calibri</vt:lpstr>
      <vt:lpstr>幼圆</vt:lpstr>
      <vt:lpstr>方正粗宋简体</vt:lpstr>
      <vt:lpstr>宋体</vt:lpstr>
      <vt:lpstr>方正粗倩简体</vt:lpstr>
      <vt:lpstr>经典繁仿黑</vt:lpstr>
      <vt:lpstr>华康俪金黑W8(P)</vt:lpstr>
      <vt:lpstr>Office 主题</vt:lpstr>
      <vt:lpstr>2_自定义设计方案</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2.1.1任务5-1：用单片机P1口来 点亮LED0～LED7灯 </vt:lpstr>
      <vt:lpstr>PowerPoint 演示文稿</vt:lpstr>
      <vt:lpstr>PowerPoint 演示文稿</vt:lpstr>
      <vt:lpstr>2.1.1任务5-1：用单片机P1口来点 亮LED0～LED7灯 </vt:lpstr>
      <vt:lpstr>2.1.1任务5-1：用单片机P1口来点 亮LED0～LED7灯 </vt:lpstr>
      <vt:lpstr>PowerPoint 演示文稿</vt:lpstr>
      <vt:lpstr>2.1.2任务5-2：相关知识 </vt:lpstr>
      <vt:lpstr>PowerPoint 演示文稿</vt:lpstr>
      <vt:lpstr>2.1.2任务5-2：相关知识</vt:lpstr>
      <vt:lpstr>PowerPoint 演示文稿</vt:lpstr>
      <vt:lpstr>PowerPoint 演示文稿</vt:lpstr>
      <vt:lpstr>PowerPoint 演示文稿</vt:lpstr>
      <vt:lpstr>PowerPoint 演示文稿</vt:lpstr>
      <vt:lpstr>PowerPoint 演示文稿</vt:lpstr>
      <vt:lpstr>2.1.2任务5-2：相关知识 </vt:lpstr>
      <vt:lpstr>PowerPoint 演示文稿</vt:lpstr>
      <vt:lpstr>PowerPoint 演示文稿</vt:lpstr>
      <vt:lpstr>2.1.2任务5-2：相关知识</vt:lpstr>
      <vt:lpstr>2.1.2任务5-2：相关知识</vt:lpstr>
      <vt:lpstr>2.1.2任务5-2：相关知识 </vt:lpstr>
      <vt:lpstr>PowerPoint 演示文稿</vt:lpstr>
      <vt:lpstr>PowerPoint 演示文稿</vt:lpstr>
      <vt:lpstr>PowerPoint 演示文稿</vt:lpstr>
      <vt:lpstr>2.1.2任务5-2：相关知识</vt:lpstr>
      <vt:lpstr>PowerPoint 演示文稿</vt:lpstr>
      <vt:lpstr>PowerPoint 演示文稿</vt:lpstr>
      <vt:lpstr>PowerPoint 演示文稿</vt:lpstr>
      <vt:lpstr>2.1.2任务5-2：相关知识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杨玉梅</dc:creator>
  <cp:lastModifiedBy>PC</cp:lastModifiedBy>
  <cp:revision>437</cp:revision>
  <dcterms:created xsi:type="dcterms:W3CDTF">2015-10-14T00:58:13Z</dcterms:created>
  <dcterms:modified xsi:type="dcterms:W3CDTF">2018-05-02T06:08:29Z</dcterms:modified>
</cp:coreProperties>
</file>